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3" r:id="rId19"/>
    <p:sldId id="284" r:id="rId20"/>
    <p:sldId id="285"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snapToGrid="0" snapToObjects="1">
      <p:cViewPr>
        <p:scale>
          <a:sx n="50" d="100"/>
          <a:sy n="50" d="100"/>
        </p:scale>
        <p:origin x="-72" y="79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0410845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447609"/>
            <a:ext cx="14716126" cy="2000251"/>
          </a:xfrm>
          <a:prstGeom prst="rect">
            <a:avLst/>
          </a:prstGeom>
        </p:spPr>
        <p:txBody>
          <a:bodyPr anchor="b"/>
          <a:lstStyle/>
          <a:p>
            <a:r>
              <a:t>Title Text</a:t>
            </a:r>
          </a:p>
        </p:txBody>
      </p:sp>
      <p:sp>
        <p:nvSpPr>
          <p:cNvPr id="22" name="Body Level One…"/>
          <p:cNvSpPr txBox="1">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riangle"/>
          <p:cNvSpPr/>
          <p:nvPr/>
        </p:nvSpPr>
        <p:spPr>
          <a:xfrm rot="13500000">
            <a:off x="15162467" y="10769110"/>
            <a:ext cx="2416478" cy="2416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DA373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pic>
        <p:nvPicPr>
          <p:cNvPr id="120" name="Canva - Child, Play, Children'S Room, Figure, Toys, Leisure.jpg" descr="Canva - Child, Play, Children'S Room, Figure, Toys, Leisure.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73925" y="-16488"/>
            <a:ext cx="18942305" cy="1376514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16507" y="21600"/>
                </a:lnTo>
                <a:lnTo>
                  <a:pt x="21600" y="21600"/>
                </a:lnTo>
                <a:close/>
              </a:path>
            </a:pathLst>
          </a:custGeom>
          <a:ln w="12700">
            <a:miter lim="400000"/>
          </a:ln>
        </p:spPr>
      </p:pic>
      <p:sp>
        <p:nvSpPr>
          <p:cNvPr id="121" name="Государственный институт поддержки несырьевого экспорта"/>
          <p:cNvSpPr txBox="1"/>
          <p:nvPr/>
        </p:nvSpPr>
        <p:spPr>
          <a:xfrm>
            <a:off x="1349194" y="11289662"/>
            <a:ext cx="9823787" cy="13753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ts val="8100"/>
              </a:lnSpc>
              <a:spcBef>
                <a:spcPts val="1200"/>
              </a:spcBef>
              <a:defRPr sz="4000" b="0">
                <a:latin typeface="Helvetica Light"/>
                <a:ea typeface="Helvetica Light"/>
                <a:cs typeface="Helvetica Light"/>
                <a:sym typeface="Helvetica Light"/>
              </a:defRPr>
            </a:lvl1pPr>
          </a:lstStyle>
          <a:p>
            <a:pPr>
              <a:lnSpc>
                <a:spcPct val="100000"/>
              </a:lnSpc>
              <a:spcBef>
                <a:spcPts val="0"/>
              </a:spcBef>
            </a:pPr>
            <a:r>
              <a:rPr dirty="0"/>
              <a:t>Государственный институт поддержки несырьевого экспорта </a:t>
            </a:r>
          </a:p>
        </p:txBody>
      </p:sp>
      <p:sp>
        <p:nvSpPr>
          <p:cNvPr id="122" name="РОССИЙСКИЙ ЭКСПОРТНЫЙ ЦЕНТР"/>
          <p:cNvSpPr txBox="1"/>
          <p:nvPr/>
        </p:nvSpPr>
        <p:spPr>
          <a:xfrm>
            <a:off x="1349194" y="6338512"/>
            <a:ext cx="11266136" cy="4714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a:defRPr sz="10000" b="0">
                <a:latin typeface="Helvetica Light"/>
                <a:ea typeface="Helvetica Light"/>
                <a:cs typeface="Helvetica Light"/>
                <a:sym typeface="Helvetica Light"/>
              </a:defRPr>
            </a:lvl1pPr>
          </a:lstStyle>
          <a:p>
            <a:r>
              <a:rPr dirty="0"/>
              <a:t>РОССИ</a:t>
            </a:r>
            <a:r>
              <a:rPr lang="ru-RU" dirty="0"/>
              <a:t>Й</a:t>
            </a:r>
            <a:r>
              <a:rPr dirty="0"/>
              <a:t>СКИ</a:t>
            </a:r>
            <a:r>
              <a:rPr lang="ru-RU" dirty="0"/>
              <a:t>Й</a:t>
            </a:r>
            <a:r>
              <a:rPr dirty="0"/>
              <a:t> ЭКСПОРТНЫ</a:t>
            </a:r>
            <a:r>
              <a:rPr lang="ru-RU" dirty="0"/>
              <a:t>Й</a:t>
            </a:r>
            <a:r>
              <a:rPr dirty="0"/>
              <a:t> ЦЕНТР </a:t>
            </a:r>
          </a:p>
        </p:txBody>
      </p:sp>
      <p:pic>
        <p:nvPicPr>
          <p:cNvPr id="123" name="Image" descr="Image"/>
          <p:cNvPicPr>
            <a:picLocks noChangeAspect="1"/>
          </p:cNvPicPr>
          <p:nvPr/>
        </p:nvPicPr>
        <p:blipFill>
          <a:blip r:embed="rId3">
            <a:extLst/>
          </a:blip>
          <a:stretch>
            <a:fillRect/>
          </a:stretch>
        </p:blipFill>
        <p:spPr>
          <a:xfrm>
            <a:off x="1517871" y="3630403"/>
            <a:ext cx="5293595" cy="2073521"/>
          </a:xfrm>
          <a:prstGeom prst="rect">
            <a:avLst/>
          </a:prstGeom>
          <a:ln w="12700">
            <a:miter lim="400000"/>
          </a:ln>
        </p:spPr>
      </p:pic>
      <p:sp>
        <p:nvSpPr>
          <p:cNvPr id="124" name="Triangle"/>
          <p:cNvSpPr/>
          <p:nvPr/>
        </p:nvSpPr>
        <p:spPr>
          <a:xfrm rot="16200000">
            <a:off x="15537118" y="4907591"/>
            <a:ext cx="8849900" cy="8849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Rectangle"/>
          <p:cNvSpPr/>
          <p:nvPr/>
        </p:nvSpPr>
        <p:spPr>
          <a:xfrm>
            <a:off x="1528948" y="11150519"/>
            <a:ext cx="10439957" cy="1563202"/>
          </a:xfrm>
          <a:prstGeom prst="rect">
            <a:avLst/>
          </a:pr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61" name="MADE IN RUSSIA"/>
          <p:cNvSpPr txBox="1"/>
          <p:nvPr/>
        </p:nvSpPr>
        <p:spPr>
          <a:xfrm>
            <a:off x="1528948" y="976312"/>
            <a:ext cx="6549604"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lgn="l" defTabSz="457200">
              <a:lnSpc>
                <a:spcPct val="80000"/>
              </a:lnSpc>
              <a:spcBef>
                <a:spcPts val="1200"/>
              </a:spcBef>
              <a:defRPr sz="6000" b="0">
                <a:solidFill>
                  <a:srgbClr val="0F2E5B"/>
                </a:solidFill>
                <a:latin typeface="Helvetica"/>
                <a:ea typeface="Helvetica"/>
                <a:cs typeface="Helvetica"/>
                <a:sym typeface="Helvetica"/>
              </a:defRPr>
            </a:lvl1pPr>
          </a:lstStyle>
          <a:p>
            <a:r>
              <a:t>MADE IN RUSSIA </a:t>
            </a:r>
          </a:p>
        </p:txBody>
      </p:sp>
      <p:sp>
        <p:nvSpPr>
          <p:cNvPr id="362" name="Rectangle"/>
          <p:cNvSpPr/>
          <p:nvPr/>
        </p:nvSpPr>
        <p:spPr>
          <a:xfrm>
            <a:off x="1528948" y="2646743"/>
            <a:ext cx="318573" cy="2096326"/>
          </a:xfrm>
          <a:prstGeom prst="rect">
            <a:avLst/>
          </a:prstGeom>
          <a:solidFill>
            <a:srgbClr val="DA373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63" name="Программа Made in Russia по продвижению известных российских брендов и товаров за рубежом призвана подтвердить добросовестность отечественного производителя как надежного поставщика качественной продукции"/>
          <p:cNvSpPr txBox="1"/>
          <p:nvPr/>
        </p:nvSpPr>
        <p:spPr>
          <a:xfrm>
            <a:off x="2135768" y="2846228"/>
            <a:ext cx="13922440"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20000"/>
              </a:lnSpc>
              <a:spcBef>
                <a:spcPts val="1200"/>
              </a:spcBef>
              <a:defRPr sz="3000" b="0">
                <a:solidFill>
                  <a:srgbClr val="231F20"/>
                </a:solidFill>
                <a:latin typeface="Helvetica Light"/>
                <a:ea typeface="Helvetica Light"/>
                <a:cs typeface="Helvetica Light"/>
                <a:sym typeface="Helvetica Light"/>
              </a:defRPr>
            </a:lvl1pPr>
          </a:lstStyle>
          <a:p>
            <a:r>
              <a:t>Программа Made in Russia по продвижению известных российских брендов и товаров за рубежом призвана подтвердить добросовестность отечественного производителя как надежного поставщика качественной продукции</a:t>
            </a:r>
          </a:p>
        </p:txBody>
      </p:sp>
      <p:sp>
        <p:nvSpPr>
          <p:cNvPr id="364" name="Rectangle"/>
          <p:cNvSpPr/>
          <p:nvPr/>
        </p:nvSpPr>
        <p:spPr>
          <a:xfrm>
            <a:off x="1528948" y="5217231"/>
            <a:ext cx="14543779" cy="5459126"/>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65" name="Для того, чтобы стать участником данной программы, необходимо пройти бесплатную процедуру сертификации в РЭЦ.…"/>
          <p:cNvSpPr txBox="1"/>
          <p:nvPr/>
        </p:nvSpPr>
        <p:spPr>
          <a:xfrm>
            <a:off x="2135768" y="5627456"/>
            <a:ext cx="11407358" cy="46386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Для того, чтобы стать участником данной программы, необходимо пройти бесплатную процедуру сертификации в РЭЦ. </a:t>
            </a:r>
          </a:p>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Эксперты РЭЦ проведут независимую оценку компетенций и внешнеэкономического потенциала компании, а также проверят продукцию на соответствие требованиям российского законодательства. </a:t>
            </a:r>
          </a:p>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Пройти сертификацию может как компания, которая уже работает на внешних рынках, так и потенциальный экспортер. </a:t>
            </a:r>
          </a:p>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Все сертификационные процедуры, а также информационное продвижение для предприятий-заявителей на сертификацию являются бесплатными. </a:t>
            </a:r>
          </a:p>
        </p:txBody>
      </p:sp>
      <p:sp>
        <p:nvSpPr>
          <p:cNvPr id="366" name="Rectangle"/>
          <p:cNvSpPr/>
          <p:nvPr/>
        </p:nvSpPr>
        <p:spPr>
          <a:xfrm>
            <a:off x="12412586" y="11150519"/>
            <a:ext cx="3660141" cy="1563202"/>
          </a:xfrm>
          <a:prstGeom prst="rect">
            <a:avLst/>
          </a:pr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67" name="20"/>
          <p:cNvSpPr txBox="1"/>
          <p:nvPr/>
        </p:nvSpPr>
        <p:spPr>
          <a:xfrm>
            <a:off x="12673562" y="11205362"/>
            <a:ext cx="1285677" cy="1362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lgn="l" defTabSz="457200">
              <a:lnSpc>
                <a:spcPct val="80000"/>
              </a:lnSpc>
              <a:spcBef>
                <a:spcPts val="1200"/>
              </a:spcBef>
              <a:defRPr sz="8000">
                <a:solidFill>
                  <a:srgbClr val="FFFFFF"/>
                </a:solidFill>
                <a:latin typeface="Helvetica"/>
                <a:ea typeface="Helvetica"/>
                <a:cs typeface="Helvetica"/>
                <a:sym typeface="Helvetica"/>
              </a:defRPr>
            </a:lvl1pPr>
          </a:lstStyle>
          <a:p>
            <a:r>
              <a:t>20</a:t>
            </a:r>
          </a:p>
        </p:txBody>
      </p:sp>
      <p:sp>
        <p:nvSpPr>
          <p:cNvPr id="368" name="Рабочих…"/>
          <p:cNvSpPr txBox="1"/>
          <p:nvPr/>
        </p:nvSpPr>
        <p:spPr>
          <a:xfrm>
            <a:off x="14051188" y="11418722"/>
            <a:ext cx="1849799" cy="102679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p>
            <a:pPr algn="l" defTabSz="457200">
              <a:lnSpc>
                <a:spcPct val="60000"/>
              </a:lnSpc>
              <a:spcBef>
                <a:spcPts val="1200"/>
              </a:spcBef>
              <a:defRPr sz="3000">
                <a:solidFill>
                  <a:srgbClr val="FFFFFF"/>
                </a:solidFill>
                <a:latin typeface="Helvetica"/>
                <a:ea typeface="Helvetica"/>
                <a:cs typeface="Helvetica"/>
                <a:sym typeface="Helvetica"/>
              </a:defRPr>
            </a:pPr>
            <a:r>
              <a:t>Рабочих</a:t>
            </a:r>
          </a:p>
          <a:p>
            <a:pPr algn="l" defTabSz="457200">
              <a:lnSpc>
                <a:spcPct val="60000"/>
              </a:lnSpc>
              <a:spcBef>
                <a:spcPts val="1200"/>
              </a:spcBef>
              <a:defRPr sz="3000">
                <a:solidFill>
                  <a:srgbClr val="FFFFFF"/>
                </a:solidFill>
                <a:latin typeface="Helvetica"/>
                <a:ea typeface="Helvetica"/>
                <a:cs typeface="Helvetica"/>
                <a:sym typeface="Helvetica"/>
              </a:defRPr>
            </a:pPr>
            <a:r>
              <a:t>дней</a:t>
            </a:r>
          </a:p>
        </p:txBody>
      </p:sp>
      <p:sp>
        <p:nvSpPr>
          <p:cNvPr id="369" name="Срок проведения сертификационных процедур с момента подачи оригиналов документов"/>
          <p:cNvSpPr txBox="1"/>
          <p:nvPr/>
        </p:nvSpPr>
        <p:spPr>
          <a:xfrm>
            <a:off x="2149481" y="11357763"/>
            <a:ext cx="9512702" cy="114871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20000"/>
              </a:lnSpc>
              <a:spcBef>
                <a:spcPts val="1200"/>
              </a:spcBef>
              <a:defRPr sz="3000">
                <a:solidFill>
                  <a:srgbClr val="FFFFFF"/>
                </a:solidFill>
                <a:latin typeface="Helvetica"/>
                <a:ea typeface="Helvetica"/>
                <a:cs typeface="Helvetica"/>
                <a:sym typeface="Helvetica"/>
              </a:defRPr>
            </a:lvl1pPr>
          </a:lstStyle>
          <a:p>
            <a:r>
              <a:t>Срок проведения сертификационных процедур с момента подачи оригиналов документов </a:t>
            </a:r>
          </a:p>
        </p:txBody>
      </p:sp>
      <p:sp>
        <p:nvSpPr>
          <p:cNvPr id="370" name="17"/>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17</a:t>
            </a:r>
          </a:p>
        </p:txBody>
      </p:sp>
      <p:pic>
        <p:nvPicPr>
          <p:cNvPr id="3" name="Изображение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72100" y="254885"/>
            <a:ext cx="4787900" cy="4783715"/>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Rectangle"/>
          <p:cNvSpPr/>
          <p:nvPr/>
        </p:nvSpPr>
        <p:spPr>
          <a:xfrm>
            <a:off x="12673508" y="2646743"/>
            <a:ext cx="5330076" cy="7432676"/>
          </a:xfrm>
          <a:prstGeom prst="rect">
            <a:avLst/>
          </a:pr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74" name="Rectangle"/>
          <p:cNvSpPr/>
          <p:nvPr/>
        </p:nvSpPr>
        <p:spPr>
          <a:xfrm>
            <a:off x="1528948" y="2646743"/>
            <a:ext cx="10614225" cy="7432676"/>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75" name="Подтверждение статуса добросовестных производителей для российских экспортеров…"/>
          <p:cNvSpPr txBox="1"/>
          <p:nvPr/>
        </p:nvSpPr>
        <p:spPr>
          <a:xfrm>
            <a:off x="2296728" y="3142043"/>
            <a:ext cx="9078664" cy="64420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spcBef>
                <a:spcPts val="2000"/>
              </a:spcBef>
              <a:defRPr sz="3000" b="0">
                <a:solidFill>
                  <a:srgbClr val="231F20"/>
                </a:solidFill>
                <a:latin typeface="Helvetica Light"/>
                <a:ea typeface="Helvetica Light"/>
                <a:cs typeface="Helvetica Light"/>
                <a:sym typeface="Helvetica Light"/>
              </a:defRPr>
            </a:pPr>
            <a:r>
              <a:t>Подтверждение статуса добросовестных производителей для российских экспортеров </a:t>
            </a:r>
          </a:p>
          <a:p>
            <a:pPr algn="l" defTabSz="457200">
              <a:spcBef>
                <a:spcPts val="2000"/>
              </a:spcBef>
              <a:defRPr sz="3000" b="0">
                <a:solidFill>
                  <a:srgbClr val="231F20"/>
                </a:solidFill>
                <a:latin typeface="Helvetica Light"/>
                <a:ea typeface="Helvetica Light"/>
                <a:cs typeface="Helvetica Light"/>
                <a:sym typeface="Helvetica Light"/>
              </a:defRPr>
            </a:pPr>
            <a:r>
              <a:t>Подтверждение страны происхождения товара </a:t>
            </a:r>
          </a:p>
          <a:p>
            <a:pPr algn="l" defTabSz="457200">
              <a:spcBef>
                <a:spcPts val="2000"/>
              </a:spcBef>
              <a:defRPr sz="3000" b="0">
                <a:solidFill>
                  <a:srgbClr val="231F20"/>
                </a:solidFill>
                <a:latin typeface="Helvetica Light"/>
                <a:ea typeface="Helvetica Light"/>
                <a:cs typeface="Helvetica Light"/>
                <a:sym typeface="Helvetica Light"/>
              </a:defRPr>
            </a:pPr>
            <a:r>
              <a:t>Защита российской продукции от подделок и контрафакта за рубежом </a:t>
            </a:r>
          </a:p>
          <a:p>
            <a:pPr algn="l" defTabSz="457200">
              <a:spcBef>
                <a:spcPts val="2000"/>
              </a:spcBef>
              <a:defRPr sz="3000" b="0">
                <a:solidFill>
                  <a:srgbClr val="231F20"/>
                </a:solidFill>
                <a:latin typeface="Helvetica Light"/>
                <a:ea typeface="Helvetica Light"/>
                <a:cs typeface="Helvetica Light"/>
                <a:sym typeface="Helvetica Light"/>
              </a:defRPr>
            </a:pPr>
            <a:r>
              <a:t>Снижение маркетинговых и рекламных расходов компании </a:t>
            </a:r>
          </a:p>
          <a:p>
            <a:pPr algn="l" defTabSz="457200">
              <a:spcBef>
                <a:spcPts val="2000"/>
              </a:spcBef>
              <a:defRPr sz="3000" b="0">
                <a:solidFill>
                  <a:srgbClr val="231F20"/>
                </a:solidFill>
                <a:latin typeface="Helvetica Light"/>
                <a:ea typeface="Helvetica Light"/>
                <a:cs typeface="Helvetica Light"/>
                <a:sym typeface="Helvetica Light"/>
              </a:defRPr>
            </a:pPr>
            <a:r>
              <a:t>Включение в электронный каталог российских производителей на восьми иностранных языках </a:t>
            </a:r>
          </a:p>
          <a:p>
            <a:pPr algn="l" defTabSz="457200">
              <a:spcBef>
                <a:spcPts val="2000"/>
              </a:spcBef>
              <a:defRPr sz="3000" b="0">
                <a:solidFill>
                  <a:srgbClr val="231F20"/>
                </a:solidFill>
                <a:latin typeface="Helvetica Light"/>
                <a:ea typeface="Helvetica Light"/>
                <a:cs typeface="Helvetica Light"/>
                <a:sym typeface="Helvetica Light"/>
              </a:defRPr>
            </a:pPr>
            <a:r>
              <a:t>Возможность маркировки продукции и рекламных носителей брендом Made in Russia </a:t>
            </a:r>
          </a:p>
        </p:txBody>
      </p:sp>
      <p:sp>
        <p:nvSpPr>
          <p:cNvPr id="376" name="ПОДРОБНУЮ ИНФОРМАЦИЮ О MADE IN RUSSIA МОЖНО ПОЛУЧИТЬ НА САЙТЕ WWW.MADEINRUSSIA.COM"/>
          <p:cNvSpPr txBox="1"/>
          <p:nvPr/>
        </p:nvSpPr>
        <p:spPr>
          <a:xfrm>
            <a:off x="3129798" y="10830335"/>
            <a:ext cx="9078663" cy="169736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3000" b="0">
                <a:solidFill>
                  <a:srgbClr val="231F20"/>
                </a:solidFill>
                <a:latin typeface="Helvetica Light"/>
                <a:ea typeface="Helvetica Light"/>
                <a:cs typeface="Helvetica Light"/>
                <a:sym typeface="Helvetica Light"/>
              </a:defRPr>
            </a:pPr>
            <a:r>
              <a:t>ПОДРОБНУЮ ИНФОРМАЦИЮ О MADE IN RUSSIA МОЖНО ПОЛУЧИТЬ НА САЙТЕ </a:t>
            </a:r>
            <a:r>
              <a:rPr b="1">
                <a:solidFill>
                  <a:srgbClr val="DA3732"/>
                </a:solidFill>
                <a:latin typeface="Helvetica"/>
                <a:ea typeface="Helvetica"/>
                <a:cs typeface="Helvetica"/>
                <a:sym typeface="Helvetica"/>
              </a:rPr>
              <a:t>WWW.MADEINRUSSIA.COM</a:t>
            </a:r>
            <a:r>
              <a:t> </a:t>
            </a:r>
          </a:p>
        </p:txBody>
      </p:sp>
      <p:sp>
        <p:nvSpPr>
          <p:cNvPr id="377" name="ГЕОГРАФИЯ ПРОГРАММЫ:…"/>
          <p:cNvSpPr txBox="1"/>
          <p:nvPr/>
        </p:nvSpPr>
        <p:spPr>
          <a:xfrm>
            <a:off x="13459752" y="3167444"/>
            <a:ext cx="3757588" cy="6391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50000"/>
              </a:lnSpc>
              <a:defRPr sz="2000">
                <a:solidFill>
                  <a:srgbClr val="FFFFFF"/>
                </a:solidFill>
                <a:latin typeface="Helvetica"/>
                <a:ea typeface="Helvetica"/>
                <a:cs typeface="Helvetica"/>
                <a:sym typeface="Helvetica"/>
              </a:defRPr>
            </a:pPr>
            <a:r>
              <a:t>ГЕОГРАФИЯ ПРОГРАММЫ: </a:t>
            </a:r>
          </a:p>
          <a:p>
            <a:pPr algn="l" defTabSz="457200">
              <a:lnSpc>
                <a:spcPct val="150000"/>
              </a:lnSpc>
              <a:defRPr sz="2000" b="0">
                <a:solidFill>
                  <a:srgbClr val="FFFFFF"/>
                </a:solidFill>
                <a:latin typeface="Helvetica Light"/>
                <a:ea typeface="Helvetica Light"/>
                <a:cs typeface="Helvetica Light"/>
                <a:sym typeface="Helvetica Light"/>
              </a:defRPr>
            </a:pPr>
            <a:r>
              <a:t>КИТАЙ </a:t>
            </a:r>
          </a:p>
          <a:p>
            <a:pPr algn="l" defTabSz="457200">
              <a:lnSpc>
                <a:spcPct val="150000"/>
              </a:lnSpc>
              <a:defRPr sz="2000" b="0">
                <a:solidFill>
                  <a:srgbClr val="FFFFFF"/>
                </a:solidFill>
                <a:latin typeface="Helvetica Light"/>
                <a:ea typeface="Helvetica Light"/>
                <a:cs typeface="Helvetica Light"/>
                <a:sym typeface="Helvetica Light"/>
              </a:defRPr>
            </a:pPr>
            <a:r>
              <a:t>ИНДИЯ </a:t>
            </a:r>
          </a:p>
          <a:p>
            <a:pPr algn="l" defTabSz="457200">
              <a:lnSpc>
                <a:spcPct val="150000"/>
              </a:lnSpc>
              <a:defRPr sz="2000" b="0">
                <a:solidFill>
                  <a:srgbClr val="FFFFFF"/>
                </a:solidFill>
                <a:latin typeface="Helvetica Light"/>
                <a:ea typeface="Helvetica Light"/>
                <a:cs typeface="Helvetica Light"/>
                <a:sym typeface="Helvetica Light"/>
              </a:defRPr>
            </a:pPr>
            <a:r>
              <a:t>ИРАН </a:t>
            </a:r>
          </a:p>
          <a:p>
            <a:pPr algn="l" defTabSz="457200">
              <a:lnSpc>
                <a:spcPct val="150000"/>
              </a:lnSpc>
              <a:defRPr sz="2000" b="0">
                <a:solidFill>
                  <a:srgbClr val="FFFFFF"/>
                </a:solidFill>
                <a:latin typeface="Helvetica Light"/>
                <a:ea typeface="Helvetica Light"/>
                <a:cs typeface="Helvetica Light"/>
                <a:sym typeface="Helvetica Light"/>
              </a:defRPr>
            </a:pPr>
            <a:r>
              <a:t>ВЬЕТНАМ </a:t>
            </a:r>
          </a:p>
          <a:p>
            <a:pPr algn="l" defTabSz="457200">
              <a:lnSpc>
                <a:spcPct val="150000"/>
              </a:lnSpc>
              <a:defRPr sz="2000" b="0">
                <a:solidFill>
                  <a:srgbClr val="FFFFFF"/>
                </a:solidFill>
                <a:latin typeface="Helvetica Light"/>
                <a:ea typeface="Helvetica Light"/>
                <a:cs typeface="Helvetica Light"/>
                <a:sym typeface="Helvetica Light"/>
              </a:defRPr>
            </a:pPr>
            <a:r>
              <a:t>ИНДОНЕЗИЯ </a:t>
            </a:r>
          </a:p>
          <a:p>
            <a:pPr algn="l" defTabSz="457200">
              <a:lnSpc>
                <a:spcPct val="150000"/>
              </a:lnSpc>
              <a:defRPr sz="2000" b="0">
                <a:solidFill>
                  <a:srgbClr val="FFFFFF"/>
                </a:solidFill>
                <a:latin typeface="Helvetica Light"/>
                <a:ea typeface="Helvetica Light"/>
                <a:cs typeface="Helvetica Light"/>
                <a:sym typeface="Helvetica Light"/>
              </a:defRPr>
            </a:pPr>
            <a:r>
              <a:t>АРГЕНТИНА </a:t>
            </a:r>
          </a:p>
          <a:p>
            <a:pPr algn="l" defTabSz="457200">
              <a:lnSpc>
                <a:spcPct val="150000"/>
              </a:lnSpc>
              <a:defRPr sz="2000" b="0">
                <a:solidFill>
                  <a:srgbClr val="FFFFFF"/>
                </a:solidFill>
                <a:latin typeface="Helvetica Light"/>
                <a:ea typeface="Helvetica Light"/>
                <a:cs typeface="Helvetica Light"/>
                <a:sym typeface="Helvetica Light"/>
              </a:defRPr>
            </a:pPr>
            <a:r>
              <a:t>КАЗАХСТАН</a:t>
            </a:r>
          </a:p>
          <a:p>
            <a:pPr algn="l" defTabSz="457200">
              <a:lnSpc>
                <a:spcPct val="150000"/>
              </a:lnSpc>
              <a:defRPr sz="2000" b="0">
                <a:solidFill>
                  <a:srgbClr val="FFFFFF"/>
                </a:solidFill>
                <a:latin typeface="Helvetica Light"/>
                <a:ea typeface="Helvetica Light"/>
                <a:cs typeface="Helvetica Light"/>
                <a:sym typeface="Helvetica Light"/>
              </a:defRPr>
            </a:pPr>
            <a:r>
              <a:t> БЕЛОРУССИЯ </a:t>
            </a:r>
          </a:p>
          <a:p>
            <a:pPr algn="l" defTabSz="457200">
              <a:lnSpc>
                <a:spcPct val="150000"/>
              </a:lnSpc>
              <a:defRPr sz="2000" b="0">
                <a:solidFill>
                  <a:srgbClr val="FFFFFF"/>
                </a:solidFill>
                <a:latin typeface="Helvetica Light"/>
                <a:ea typeface="Helvetica Light"/>
                <a:cs typeface="Helvetica Light"/>
                <a:sym typeface="Helvetica Light"/>
              </a:defRPr>
            </a:pPr>
            <a:r>
              <a:t>ТАДЖИКИСТАН </a:t>
            </a:r>
          </a:p>
          <a:p>
            <a:pPr algn="l" defTabSz="457200">
              <a:lnSpc>
                <a:spcPct val="150000"/>
              </a:lnSpc>
              <a:defRPr sz="2000" b="0">
                <a:solidFill>
                  <a:srgbClr val="FFFFFF"/>
                </a:solidFill>
                <a:latin typeface="Helvetica Light"/>
                <a:ea typeface="Helvetica Light"/>
                <a:cs typeface="Helvetica Light"/>
                <a:sym typeface="Helvetica Light"/>
              </a:defRPr>
            </a:pPr>
            <a:r>
              <a:t>АЗЕРБАЙДЖАН </a:t>
            </a:r>
          </a:p>
          <a:p>
            <a:pPr algn="l" defTabSz="457200">
              <a:lnSpc>
                <a:spcPct val="150000"/>
              </a:lnSpc>
              <a:defRPr sz="2000" b="0">
                <a:solidFill>
                  <a:srgbClr val="FFFFFF"/>
                </a:solidFill>
                <a:latin typeface="Helvetica Light"/>
                <a:ea typeface="Helvetica Light"/>
                <a:cs typeface="Helvetica Light"/>
                <a:sym typeface="Helvetica Light"/>
              </a:defRPr>
            </a:pPr>
            <a:r>
              <a:t>ГЕРМАНИЯ </a:t>
            </a:r>
          </a:p>
          <a:p>
            <a:pPr algn="l" defTabSz="457200">
              <a:lnSpc>
                <a:spcPct val="150000"/>
              </a:lnSpc>
              <a:defRPr sz="2000" b="0">
                <a:solidFill>
                  <a:srgbClr val="FFFFFF"/>
                </a:solidFill>
                <a:latin typeface="Helvetica Light"/>
                <a:ea typeface="Helvetica Light"/>
                <a:cs typeface="Helvetica Light"/>
                <a:sym typeface="Helvetica Light"/>
              </a:defRPr>
            </a:pPr>
            <a:r>
              <a:t>ИСПАНИЯ </a:t>
            </a:r>
          </a:p>
          <a:p>
            <a:pPr algn="l" defTabSz="457200">
              <a:lnSpc>
                <a:spcPct val="150000"/>
              </a:lnSpc>
              <a:defRPr sz="2000" b="0">
                <a:solidFill>
                  <a:srgbClr val="FFFFFF"/>
                </a:solidFill>
                <a:latin typeface="Helvetica Light"/>
                <a:ea typeface="Helvetica Light"/>
                <a:cs typeface="Helvetica Light"/>
                <a:sym typeface="Helvetica Light"/>
              </a:defRPr>
            </a:pPr>
            <a:r>
              <a:t>ВЕЛИКОБРИТАНИЯ </a:t>
            </a:r>
          </a:p>
        </p:txBody>
      </p:sp>
      <p:sp>
        <p:nvSpPr>
          <p:cNvPr id="378" name="ПРЕИМУЩЕСТВА ДЛЯ УЧАСТНИКОВ ПРОГРАММЫ:"/>
          <p:cNvSpPr txBox="1"/>
          <p:nvPr/>
        </p:nvSpPr>
        <p:spPr>
          <a:xfrm>
            <a:off x="1528948" y="976312"/>
            <a:ext cx="19610016"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lgn="l" defTabSz="457200">
              <a:lnSpc>
                <a:spcPct val="80000"/>
              </a:lnSpc>
              <a:spcBef>
                <a:spcPts val="1200"/>
              </a:spcBef>
              <a:defRPr sz="6000" b="0">
                <a:solidFill>
                  <a:srgbClr val="0F2E5B"/>
                </a:solidFill>
                <a:latin typeface="Helvetica"/>
                <a:ea typeface="Helvetica"/>
                <a:cs typeface="Helvetica"/>
                <a:sym typeface="Helvetica"/>
              </a:defRPr>
            </a:lvl1pPr>
          </a:lstStyle>
          <a:p>
            <a:r>
              <a:t>ПРЕИМУЩЕСТВА ДЛЯ УЧАСТНИКОВ ПРОГРАММЫ: </a:t>
            </a:r>
          </a:p>
        </p:txBody>
      </p:sp>
      <p:pic>
        <p:nvPicPr>
          <p:cNvPr id="379" name="Image" descr="Image"/>
          <p:cNvPicPr>
            <a:picLocks noChangeAspect="1"/>
          </p:cNvPicPr>
          <p:nvPr/>
        </p:nvPicPr>
        <p:blipFill>
          <a:blip r:embed="rId2">
            <a:extLst/>
          </a:blip>
          <a:stretch>
            <a:fillRect/>
          </a:stretch>
        </p:blipFill>
        <p:spPr>
          <a:xfrm>
            <a:off x="1614006" y="11032821"/>
            <a:ext cx="1217343" cy="1216189"/>
          </a:xfrm>
          <a:prstGeom prst="rect">
            <a:avLst/>
          </a:prstGeom>
          <a:ln w="12700">
            <a:miter lim="400000"/>
          </a:ln>
        </p:spPr>
      </p:pic>
      <p:sp>
        <p:nvSpPr>
          <p:cNvPr id="380" name="18"/>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18</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Российские предприятия-экспортеры (крупные предприятия и корпорации, малые и средние предприятия)…"/>
          <p:cNvSpPr txBox="1"/>
          <p:nvPr/>
        </p:nvSpPr>
        <p:spPr>
          <a:xfrm>
            <a:off x="1528948" y="8176301"/>
            <a:ext cx="20476528" cy="1743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L="381000" indent="-381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Российские предприятия-экспортеры (крупные предприятия и корпорации, малые и средние предприятия) </a:t>
            </a:r>
          </a:p>
          <a:p>
            <a:pPr marL="381000" indent="-381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Российские и иностранные финансовые организации (кредитные организации, факторинговые компании, лизинговые компании и т. д.) </a:t>
            </a:r>
          </a:p>
          <a:p>
            <a:pPr marL="381000" indent="-381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Экспортные кредитные агентства других стран и частные коммерческие кредитные страховщики </a:t>
            </a:r>
          </a:p>
        </p:txBody>
      </p:sp>
      <p:sp>
        <p:nvSpPr>
          <p:cNvPr id="383" name="ФИНАНСОВЫЕ ПРОДУКТЫ: СТРАХОВАНИЕ"/>
          <p:cNvSpPr txBox="1"/>
          <p:nvPr/>
        </p:nvSpPr>
        <p:spPr>
          <a:xfrm>
            <a:off x="1528948" y="976312"/>
            <a:ext cx="16764794"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lgn="l" defTabSz="457200">
              <a:lnSpc>
                <a:spcPct val="80000"/>
              </a:lnSpc>
              <a:spcBef>
                <a:spcPts val="1200"/>
              </a:spcBef>
              <a:defRPr sz="6000" b="0">
                <a:solidFill>
                  <a:srgbClr val="0F2E5B"/>
                </a:solidFill>
                <a:latin typeface="Helvetica"/>
                <a:ea typeface="Helvetica"/>
                <a:cs typeface="Helvetica"/>
                <a:sym typeface="Helvetica"/>
              </a:defRPr>
            </a:lvl1pPr>
          </a:lstStyle>
          <a:p>
            <a:r>
              <a:t>ФИНАНСОВЫЕ ПРОДУКТЫ: СТРАХОВАНИЕ </a:t>
            </a:r>
          </a:p>
        </p:txBody>
      </p:sp>
      <p:sp>
        <p:nvSpPr>
          <p:cNvPr id="384" name="Rectangle"/>
          <p:cNvSpPr/>
          <p:nvPr/>
        </p:nvSpPr>
        <p:spPr>
          <a:xfrm>
            <a:off x="1528948" y="2646743"/>
            <a:ext cx="318573" cy="2096326"/>
          </a:xfrm>
          <a:prstGeom prst="rect">
            <a:avLst/>
          </a:prstGeom>
          <a:solidFill>
            <a:srgbClr val="DA373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85" name="ЭКСАР является единственным экспортным агентством в России и осуществляет страхование экспортных кредитов от коммерческих и политических рисков, российских инвестиций за рубежом от политических рисков"/>
          <p:cNvSpPr txBox="1"/>
          <p:nvPr/>
        </p:nvSpPr>
        <p:spPr>
          <a:xfrm>
            <a:off x="2135768" y="2846228"/>
            <a:ext cx="14642165"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20000"/>
              </a:lnSpc>
              <a:spcBef>
                <a:spcPts val="1200"/>
              </a:spcBef>
              <a:defRPr sz="3000" b="0">
                <a:solidFill>
                  <a:srgbClr val="231F20"/>
                </a:solidFill>
                <a:latin typeface="Helvetica Light"/>
                <a:ea typeface="Helvetica Light"/>
                <a:cs typeface="Helvetica Light"/>
                <a:sym typeface="Helvetica Light"/>
              </a:defRPr>
            </a:lvl1pPr>
          </a:lstStyle>
          <a:p>
            <a:r>
              <a:t>ЭКСАР является единственным экспортным агентством в России и осуществляет страхование экспортных кредитов от коммерческих и политических рисков, российских инвестиций за рубежом от политических рисков </a:t>
            </a:r>
          </a:p>
        </p:txBody>
      </p:sp>
      <p:pic>
        <p:nvPicPr>
          <p:cNvPr id="386" name="Image" descr="Image"/>
          <p:cNvPicPr>
            <a:picLocks noChangeAspect="1"/>
          </p:cNvPicPr>
          <p:nvPr/>
        </p:nvPicPr>
        <p:blipFill>
          <a:blip r:embed="rId2">
            <a:extLst/>
          </a:blip>
          <a:stretch>
            <a:fillRect/>
          </a:stretch>
        </p:blipFill>
        <p:spPr>
          <a:xfrm>
            <a:off x="17990915" y="3366023"/>
            <a:ext cx="4577272" cy="657766"/>
          </a:xfrm>
          <a:prstGeom prst="rect">
            <a:avLst/>
          </a:prstGeom>
          <a:ln w="12700">
            <a:miter lim="400000"/>
          </a:ln>
        </p:spPr>
      </p:pic>
      <p:sp>
        <p:nvSpPr>
          <p:cNvPr id="387" name="Rectangle"/>
          <p:cNvSpPr/>
          <p:nvPr/>
        </p:nvSpPr>
        <p:spPr>
          <a:xfrm>
            <a:off x="1528948" y="5356225"/>
            <a:ext cx="17666361" cy="1336676"/>
          </a:xfrm>
          <a:prstGeom prst="rect">
            <a:avLst/>
          </a:pr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88" name="Деятельность ЭКСАР регулируется специальным постановлением Правительства РФ No 964 от 22.11.2011 «О порядке осуществления деятельности по страхованию и обеспечению экспортных кредитов и инвестиций от предпринимательских и политических рисков»"/>
          <p:cNvSpPr txBox="1"/>
          <p:nvPr/>
        </p:nvSpPr>
        <p:spPr>
          <a:xfrm>
            <a:off x="1877580" y="5513078"/>
            <a:ext cx="16969097" cy="102297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ts val="5000"/>
              </a:lnSpc>
              <a:spcBef>
                <a:spcPts val="1200"/>
              </a:spcBef>
              <a:defRPr sz="2000" b="0">
                <a:solidFill>
                  <a:srgbClr val="FFFFFF"/>
                </a:solidFill>
                <a:latin typeface="Helvetica Light"/>
                <a:ea typeface="Helvetica Light"/>
                <a:cs typeface="Helvetica Light"/>
                <a:sym typeface="Helvetica Light"/>
              </a:defRPr>
            </a:lvl1pPr>
          </a:lstStyle>
          <a:p>
            <a:pPr>
              <a:lnSpc>
                <a:spcPct val="150000"/>
              </a:lnSpc>
            </a:pPr>
            <a:r>
              <a:rPr dirty="0" err="1"/>
              <a:t>Деятельность</a:t>
            </a:r>
            <a:r>
              <a:rPr dirty="0"/>
              <a:t> ЭКСАР </a:t>
            </a:r>
            <a:r>
              <a:rPr dirty="0" err="1"/>
              <a:t>регулируется</a:t>
            </a:r>
            <a:r>
              <a:rPr dirty="0"/>
              <a:t> </a:t>
            </a:r>
            <a:r>
              <a:rPr dirty="0" err="1"/>
              <a:t>специальным</a:t>
            </a:r>
            <a:r>
              <a:rPr dirty="0"/>
              <a:t> </a:t>
            </a:r>
            <a:r>
              <a:rPr dirty="0" err="1"/>
              <a:t>постановлением</a:t>
            </a:r>
            <a:r>
              <a:rPr dirty="0"/>
              <a:t> </a:t>
            </a:r>
            <a:r>
              <a:rPr dirty="0" err="1"/>
              <a:t>Правительства</a:t>
            </a:r>
            <a:r>
              <a:rPr dirty="0"/>
              <a:t> РФ No 964 </a:t>
            </a:r>
            <a:r>
              <a:rPr dirty="0" err="1"/>
              <a:t>от</a:t>
            </a:r>
            <a:r>
              <a:rPr dirty="0"/>
              <a:t> 22.11.2011 «</a:t>
            </a:r>
            <a:r>
              <a:rPr dirty="0" err="1"/>
              <a:t>О</a:t>
            </a:r>
            <a:r>
              <a:rPr dirty="0"/>
              <a:t> </a:t>
            </a:r>
            <a:r>
              <a:rPr dirty="0" err="1"/>
              <a:t>порядке</a:t>
            </a:r>
            <a:r>
              <a:rPr dirty="0"/>
              <a:t> </a:t>
            </a:r>
            <a:r>
              <a:rPr dirty="0" err="1"/>
              <a:t>осуществления</a:t>
            </a:r>
            <a:r>
              <a:rPr dirty="0"/>
              <a:t> </a:t>
            </a:r>
            <a:r>
              <a:rPr dirty="0" err="1"/>
              <a:t>деятельности</a:t>
            </a:r>
            <a:r>
              <a:rPr dirty="0"/>
              <a:t> </a:t>
            </a:r>
            <a:r>
              <a:rPr dirty="0" err="1"/>
              <a:t>по</a:t>
            </a:r>
            <a:r>
              <a:rPr dirty="0"/>
              <a:t> </a:t>
            </a:r>
            <a:r>
              <a:rPr dirty="0" err="1"/>
              <a:t>страхованию</a:t>
            </a:r>
            <a:r>
              <a:rPr dirty="0"/>
              <a:t> </a:t>
            </a:r>
            <a:r>
              <a:rPr dirty="0" err="1"/>
              <a:t>и</a:t>
            </a:r>
            <a:r>
              <a:rPr dirty="0"/>
              <a:t> </a:t>
            </a:r>
            <a:r>
              <a:rPr dirty="0" err="1"/>
              <a:t>обеспечению</a:t>
            </a:r>
            <a:r>
              <a:rPr dirty="0"/>
              <a:t> </a:t>
            </a:r>
            <a:r>
              <a:rPr dirty="0" err="1"/>
              <a:t>экспортных</a:t>
            </a:r>
            <a:r>
              <a:rPr dirty="0"/>
              <a:t> </a:t>
            </a:r>
            <a:r>
              <a:rPr dirty="0" err="1"/>
              <a:t>кредитов</a:t>
            </a:r>
            <a:r>
              <a:rPr dirty="0"/>
              <a:t> </a:t>
            </a:r>
            <a:r>
              <a:rPr dirty="0" err="1"/>
              <a:t>и</a:t>
            </a:r>
            <a:r>
              <a:rPr dirty="0"/>
              <a:t> </a:t>
            </a:r>
            <a:r>
              <a:rPr dirty="0" err="1"/>
              <a:t>инвестиции</a:t>
            </a:r>
            <a:r>
              <a:rPr dirty="0"/>
              <a:t>̆ </a:t>
            </a:r>
            <a:r>
              <a:rPr dirty="0" err="1"/>
              <a:t>от</a:t>
            </a:r>
            <a:r>
              <a:rPr dirty="0"/>
              <a:t> </a:t>
            </a:r>
            <a:r>
              <a:rPr dirty="0" err="1"/>
              <a:t>предпринимательских</a:t>
            </a:r>
            <a:r>
              <a:rPr dirty="0"/>
              <a:t> </a:t>
            </a:r>
            <a:r>
              <a:rPr dirty="0" err="1"/>
              <a:t>и</a:t>
            </a:r>
            <a:r>
              <a:rPr dirty="0"/>
              <a:t> </a:t>
            </a:r>
            <a:r>
              <a:rPr dirty="0" err="1"/>
              <a:t>политических</a:t>
            </a:r>
            <a:r>
              <a:rPr dirty="0"/>
              <a:t> </a:t>
            </a:r>
            <a:r>
              <a:rPr dirty="0" err="1"/>
              <a:t>рисков</a:t>
            </a:r>
            <a:r>
              <a:rPr dirty="0"/>
              <a:t>» </a:t>
            </a:r>
          </a:p>
        </p:txBody>
      </p:sp>
      <p:sp>
        <p:nvSpPr>
          <p:cNvPr id="389" name="Rectangle"/>
          <p:cNvSpPr/>
          <p:nvPr/>
        </p:nvSpPr>
        <p:spPr>
          <a:xfrm>
            <a:off x="1528948" y="10469119"/>
            <a:ext cx="17666361" cy="2147877"/>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90" name="Для кого предназначены продукты ЭКСАР:"/>
          <p:cNvSpPr txBox="1"/>
          <p:nvPr/>
        </p:nvSpPr>
        <p:spPr>
          <a:xfrm>
            <a:off x="1528948" y="7306056"/>
            <a:ext cx="864324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Для кого предназначены продукты ЭКСАР: </a:t>
            </a:r>
          </a:p>
        </p:txBody>
      </p:sp>
      <p:sp>
        <p:nvSpPr>
          <p:cNvPr id="391" name="Продукты ЭКСАР предназначены для защиты:…"/>
          <p:cNvSpPr txBox="1"/>
          <p:nvPr/>
        </p:nvSpPr>
        <p:spPr>
          <a:xfrm>
            <a:off x="2135768" y="10668604"/>
            <a:ext cx="13047664" cy="1743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spcBef>
                <a:spcPts val="1200"/>
              </a:spcBef>
              <a:defRPr sz="3000">
                <a:solidFill>
                  <a:srgbClr val="002E5E"/>
                </a:solidFill>
                <a:latin typeface="Helvetica"/>
                <a:ea typeface="Helvetica"/>
                <a:cs typeface="Helvetica"/>
                <a:sym typeface="Helvetica"/>
              </a:defRPr>
            </a:pPr>
            <a:r>
              <a:t>Продукты ЭКСАР предназначены для защиты: </a:t>
            </a:r>
          </a:p>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Экспортных кредитов от предпринимательских (коммерческих) и политических рисков </a:t>
            </a:r>
          </a:p>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Российских инвестиций за рубежом от политических рисков </a:t>
            </a:r>
          </a:p>
        </p:txBody>
      </p:sp>
      <p:sp>
        <p:nvSpPr>
          <p:cNvPr id="392" name="19"/>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19</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Rectangle"/>
          <p:cNvSpPr/>
          <p:nvPr/>
        </p:nvSpPr>
        <p:spPr>
          <a:xfrm>
            <a:off x="1528948" y="7316632"/>
            <a:ext cx="21326105" cy="2063116"/>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95" name="Rectangle"/>
          <p:cNvSpPr/>
          <p:nvPr/>
        </p:nvSpPr>
        <p:spPr>
          <a:xfrm>
            <a:off x="1528948" y="5278584"/>
            <a:ext cx="21326105" cy="1839324"/>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96" name="Rectangle"/>
          <p:cNvSpPr/>
          <p:nvPr/>
        </p:nvSpPr>
        <p:spPr>
          <a:xfrm>
            <a:off x="1528948" y="3240535"/>
            <a:ext cx="21326105" cy="1839324"/>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97" name="Страхование кредита поставщика…"/>
          <p:cNvSpPr txBox="1"/>
          <p:nvPr/>
        </p:nvSpPr>
        <p:spPr>
          <a:xfrm>
            <a:off x="1990231" y="3494399"/>
            <a:ext cx="20403539" cy="13315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Страхование кредита поставщика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Предназначено для защиты российских компаний, а также их дочерних обществ за рубежом от риска неплатежа иностранного покупателя. Страховое покрытие распространяется на поставки, осуществляемые по контракту на условиях отсрочки платежа. </a:t>
            </a:r>
          </a:p>
        </p:txBody>
      </p:sp>
      <p:sp>
        <p:nvSpPr>
          <p:cNvPr id="398" name="Страхование международного лизинга…"/>
          <p:cNvSpPr txBox="1"/>
          <p:nvPr/>
        </p:nvSpPr>
        <p:spPr>
          <a:xfrm>
            <a:off x="1990231" y="5532448"/>
            <a:ext cx="19578646" cy="13315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Страхование международного лизинга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Предназначено для защиты лизингодателя от риска возникновения у него убытков в резуль- тате неисполнения иностранным лизингополучателем обязательств по оплате лизинговых платежей. </a:t>
            </a:r>
          </a:p>
        </p:txBody>
      </p:sp>
      <p:sp>
        <p:nvSpPr>
          <p:cNvPr id="399" name="Страхование краткосрочной дебиторской задолженности (комплексное страхование экспортных кредитов)…"/>
          <p:cNvSpPr txBox="1"/>
          <p:nvPr/>
        </p:nvSpPr>
        <p:spPr>
          <a:xfrm>
            <a:off x="1990231" y="7499512"/>
            <a:ext cx="19983285"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Страхование краткосрочной дебиторской задолженности (комплексное страхование экспортных кредитов)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Предназначено для защиты российских компаний, а также их дочерних обществ за рубежом от риска неплатежа иностранных покупателей. Страховое покрытие распространяется на регулярные поставки однородных товаров, осуществляемые на условиях отсрочки платежа (длительностью не более 360 дней) постоянным покупателям за рубежом. </a:t>
            </a:r>
          </a:p>
        </p:txBody>
      </p:sp>
      <p:sp>
        <p:nvSpPr>
          <p:cNvPr id="400" name="Rectangle"/>
          <p:cNvSpPr/>
          <p:nvPr/>
        </p:nvSpPr>
        <p:spPr>
          <a:xfrm>
            <a:off x="1528948" y="10716718"/>
            <a:ext cx="21326105" cy="2063116"/>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01" name="Страхование российских инвестиций за рубежом…"/>
          <p:cNvSpPr txBox="1"/>
          <p:nvPr/>
        </p:nvSpPr>
        <p:spPr>
          <a:xfrm>
            <a:off x="1990231" y="10899598"/>
            <a:ext cx="19983285"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Страхование российских инвестиций за рубежом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Предназначено для защиты российских инвесторов от риска утраты инвестиций в результате событий политического характера. Страховое покрытие распространяется на инвестиции , осуществленные за рубежом, как в форме вложений в капитал иностранных компаний, так и предоставленных в форме акционерных займов. </a:t>
            </a:r>
          </a:p>
        </p:txBody>
      </p:sp>
      <p:sp>
        <p:nvSpPr>
          <p:cNvPr id="402" name="ПРОДУКТЫ ЭКСАР"/>
          <p:cNvSpPr txBox="1"/>
          <p:nvPr/>
        </p:nvSpPr>
        <p:spPr>
          <a:xfrm>
            <a:off x="1528948" y="976312"/>
            <a:ext cx="7550473"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lgn="l" defTabSz="457200">
              <a:lnSpc>
                <a:spcPct val="80000"/>
              </a:lnSpc>
              <a:spcBef>
                <a:spcPts val="1200"/>
              </a:spcBef>
              <a:defRPr sz="6000" b="0">
                <a:solidFill>
                  <a:srgbClr val="0F2E5B"/>
                </a:solidFill>
                <a:latin typeface="Helvetica"/>
                <a:ea typeface="Helvetica"/>
                <a:cs typeface="Helvetica"/>
                <a:sym typeface="Helvetica"/>
              </a:defRPr>
            </a:lvl1pPr>
          </a:lstStyle>
          <a:p>
            <a:r>
              <a:t>ПРОДУКТЫ ЭКСАР </a:t>
            </a:r>
          </a:p>
        </p:txBody>
      </p:sp>
      <p:sp>
        <p:nvSpPr>
          <p:cNvPr id="403" name="Для экспортеров:"/>
          <p:cNvSpPr txBox="1"/>
          <p:nvPr/>
        </p:nvSpPr>
        <p:spPr>
          <a:xfrm>
            <a:off x="1528948" y="2337023"/>
            <a:ext cx="3706615"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Для экспортеров: </a:t>
            </a:r>
          </a:p>
        </p:txBody>
      </p:sp>
      <p:sp>
        <p:nvSpPr>
          <p:cNvPr id="404" name="Для инвесторов:"/>
          <p:cNvSpPr txBox="1"/>
          <p:nvPr/>
        </p:nvSpPr>
        <p:spPr>
          <a:xfrm>
            <a:off x="1528948" y="9804770"/>
            <a:ext cx="3489140"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Для инвесторов: </a:t>
            </a:r>
          </a:p>
        </p:txBody>
      </p:sp>
      <p:sp>
        <p:nvSpPr>
          <p:cNvPr id="405" name="20"/>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20</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p:cNvSpPr/>
          <p:nvPr/>
        </p:nvSpPr>
        <p:spPr>
          <a:xfrm>
            <a:off x="1528948" y="3797879"/>
            <a:ext cx="21326105" cy="2376619"/>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08" name="Rectangle"/>
          <p:cNvSpPr/>
          <p:nvPr/>
        </p:nvSpPr>
        <p:spPr>
          <a:xfrm>
            <a:off x="1528948" y="1640335"/>
            <a:ext cx="21326105" cy="1854108"/>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09" name="Rectangle"/>
          <p:cNvSpPr/>
          <p:nvPr/>
        </p:nvSpPr>
        <p:spPr>
          <a:xfrm>
            <a:off x="1528948" y="6479557"/>
            <a:ext cx="21326105" cy="1854108"/>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10" name="Rectangle"/>
          <p:cNvSpPr/>
          <p:nvPr/>
        </p:nvSpPr>
        <p:spPr>
          <a:xfrm>
            <a:off x="1528948" y="8688457"/>
            <a:ext cx="21326105" cy="1854108"/>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11" name="Rectangle"/>
          <p:cNvSpPr/>
          <p:nvPr/>
        </p:nvSpPr>
        <p:spPr>
          <a:xfrm>
            <a:off x="1528948" y="10786129"/>
            <a:ext cx="21326105" cy="2376620"/>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12" name="Страхование кредита покупателю…"/>
          <p:cNvSpPr txBox="1"/>
          <p:nvPr/>
        </p:nvSpPr>
        <p:spPr>
          <a:xfrm>
            <a:off x="1990231" y="1901591"/>
            <a:ext cx="20503878" cy="13315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Страхование кредита покупателю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Предназначено для защиты российской или иностранной финансовой организации от риска невозврата кредита (и процентов по нему), предоставленного иностранному заемщику (покупателю или банку покупателя) для оплаты по контракту за товары (услуги или работы), экспортируемые из России. </a:t>
            </a:r>
          </a:p>
        </p:txBody>
      </p:sp>
      <p:sp>
        <p:nvSpPr>
          <p:cNvPr id="413" name="Страхование подтвержденного аккредитива…"/>
          <p:cNvSpPr txBox="1"/>
          <p:nvPr/>
        </p:nvSpPr>
        <p:spPr>
          <a:xfrm>
            <a:off x="1990231" y="4164000"/>
            <a:ext cx="20395435" cy="169735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Страхование подтвержденного аккредитива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Предназначено для защиты банка (российского или иностранного), подтверждающего аккредитив иностранного банка-эмитента, от риска неполучения возмещения по нему. Страховое покрытие распространяется на аккредитивы (в том числе с предоставлением финансирования), выставленные для оплаты по контрактам за товары (услуги или работы), экспортируемые из России. </a:t>
            </a:r>
          </a:p>
        </p:txBody>
      </p:sp>
      <p:sp>
        <p:nvSpPr>
          <p:cNvPr id="414" name="Страхование экспортного факторинга…"/>
          <p:cNvSpPr txBox="1"/>
          <p:nvPr/>
        </p:nvSpPr>
        <p:spPr>
          <a:xfrm>
            <a:off x="1990231" y="6739190"/>
            <a:ext cx="20395435" cy="13315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Страхование экспортного факторинга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Предназначено для защиты фактора от риска неплатежа иностранных контрагентов. Для экспортно ориентированных МСП разработаны специальные условия рассмотрения запросов в рамках страхования кредита на пополнение оборотных средств экспортера и страхование экспортного факторинга. </a:t>
            </a:r>
          </a:p>
        </p:txBody>
      </p:sp>
      <p:sp>
        <p:nvSpPr>
          <p:cNvPr id="415" name="Страхование кредита на пополнение оборотных средств экспортера…"/>
          <p:cNvSpPr txBox="1"/>
          <p:nvPr/>
        </p:nvSpPr>
        <p:spPr>
          <a:xfrm>
            <a:off x="1990231" y="8951336"/>
            <a:ext cx="20395435" cy="13315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Страхование кредита на пополнение оборотных средств экспортера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Предназначено для защиты российской или иностранной финансовой организации от риска невозврата кредита (и процентов по нему), предоставленного российскому экспортеру на цели исполнения экспортного контракта. </a:t>
            </a:r>
          </a:p>
        </p:txBody>
      </p:sp>
      <p:sp>
        <p:nvSpPr>
          <p:cNvPr id="416" name="Страхование кредитов на создание экспортно ориентированных производств…"/>
          <p:cNvSpPr txBox="1"/>
          <p:nvPr/>
        </p:nvSpPr>
        <p:spPr>
          <a:xfrm>
            <a:off x="1990231" y="11125761"/>
            <a:ext cx="20403539"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Страхование кредитов на создание экспортно ориентированных производств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Предназначено для защиты российской или иностранной финансовой организации от риска невозврата кредита (и процентов по нему), предоставленного для реализации инвестицион- ного проекта по созданию нового или расширению существующего экспортно ориентирован- ного производства на территории Российской Федерации для целей приобретения товаров, работ и услуг российских поставщиков. </a:t>
            </a:r>
          </a:p>
        </p:txBody>
      </p:sp>
      <p:sp>
        <p:nvSpPr>
          <p:cNvPr id="417" name="Для банков:"/>
          <p:cNvSpPr txBox="1"/>
          <p:nvPr/>
        </p:nvSpPr>
        <p:spPr>
          <a:xfrm>
            <a:off x="1528948" y="736824"/>
            <a:ext cx="262649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Для банков: </a:t>
            </a:r>
          </a:p>
        </p:txBody>
      </p:sp>
      <p:sp>
        <p:nvSpPr>
          <p:cNvPr id="418" name="21"/>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21</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Rectangle"/>
          <p:cNvSpPr/>
          <p:nvPr/>
        </p:nvSpPr>
        <p:spPr>
          <a:xfrm>
            <a:off x="1528948" y="6327663"/>
            <a:ext cx="11739892" cy="6855217"/>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21" name="РОСЭКСИМБАНК является членом следующих организаций:"/>
          <p:cNvSpPr txBox="1"/>
          <p:nvPr/>
        </p:nvSpPr>
        <p:spPr>
          <a:xfrm>
            <a:off x="1995453" y="6575179"/>
            <a:ext cx="9975726" cy="10572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РОСЭКСИМБАНК является членом следующих организаций: </a:t>
            </a:r>
          </a:p>
        </p:txBody>
      </p:sp>
      <p:sp>
        <p:nvSpPr>
          <p:cNvPr id="422" name="Ассоциация Российских банков (АРБ)…"/>
          <p:cNvSpPr txBox="1"/>
          <p:nvPr/>
        </p:nvSpPr>
        <p:spPr>
          <a:xfrm>
            <a:off x="1995453" y="7926533"/>
            <a:ext cx="10806881" cy="494347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Ассоциация Российских банков (АРБ)</a:t>
            </a:r>
          </a:p>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Московская биржа</a:t>
            </a:r>
            <a:br/>
            <a:r>
              <a:t/>
            </a:r>
            <a:br/>
            <a:r>
              <a:t>Российский финансово-банковский союз (РФБС) РОССВИФТ </a:t>
            </a:r>
          </a:p>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S.W.I.F.T. </a:t>
            </a:r>
          </a:p>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Некоммерческое партнерство «Национальный комитет содействия экономическому сотрудничеству со странами Латинской Америки» </a:t>
            </a:r>
          </a:p>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Российский национальный комитет </a:t>
            </a:r>
          </a:p>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Международная торговая палата – Всемирная организация бизнеса </a:t>
            </a:r>
          </a:p>
        </p:txBody>
      </p:sp>
      <p:sp>
        <p:nvSpPr>
          <p:cNvPr id="423" name="Rectangle"/>
          <p:cNvSpPr/>
          <p:nvPr/>
        </p:nvSpPr>
        <p:spPr>
          <a:xfrm>
            <a:off x="1528948" y="836612"/>
            <a:ext cx="21419295" cy="2251076"/>
          </a:xfrm>
          <a:prstGeom prst="rect">
            <a:avLst/>
          </a:pr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24" name="ФИНАНСОВЫЕ ПРОДУКТЫ:…"/>
          <p:cNvSpPr txBox="1"/>
          <p:nvPr/>
        </p:nvSpPr>
        <p:spPr>
          <a:xfrm>
            <a:off x="1782947" y="976312"/>
            <a:ext cx="19875353" cy="180318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spAutoFit/>
          </a:bodyPr>
          <a:lstStyle/>
          <a:p>
            <a:pPr algn="l" defTabSz="457200">
              <a:lnSpc>
                <a:spcPct val="80000"/>
              </a:lnSpc>
              <a:spcBef>
                <a:spcPts val="1200"/>
              </a:spcBef>
              <a:defRPr sz="6000">
                <a:solidFill>
                  <a:srgbClr val="FFFFFF"/>
                </a:solidFill>
                <a:latin typeface="Helvetica"/>
                <a:ea typeface="Helvetica"/>
                <a:cs typeface="Helvetica"/>
                <a:sym typeface="Helvetica"/>
              </a:defRPr>
            </a:pPr>
            <a:r>
              <a:rPr dirty="0"/>
              <a:t>ФИНАНСОВЫЕ ПРОДУКТЫ:</a:t>
            </a:r>
          </a:p>
          <a:p>
            <a:pPr algn="l" defTabSz="457200">
              <a:lnSpc>
                <a:spcPct val="80000"/>
              </a:lnSpc>
              <a:spcBef>
                <a:spcPts val="1200"/>
              </a:spcBef>
              <a:defRPr sz="6000">
                <a:solidFill>
                  <a:srgbClr val="FFFFFF"/>
                </a:solidFill>
                <a:latin typeface="Helvetica"/>
                <a:ea typeface="Helvetica"/>
                <a:cs typeface="Helvetica"/>
                <a:sym typeface="Helvetica"/>
              </a:defRPr>
            </a:pPr>
            <a:r>
              <a:rPr dirty="0"/>
              <a:t>КРЕДИТНО-ГАРАНТИ</a:t>
            </a:r>
            <a:r>
              <a:rPr lang="ru-RU" dirty="0"/>
              <a:t>Й</a:t>
            </a:r>
            <a:r>
              <a:rPr dirty="0"/>
              <a:t>НАЯ ПОДДЕРЖКА ЭКПОРТА  </a:t>
            </a:r>
          </a:p>
        </p:txBody>
      </p:sp>
      <p:sp>
        <p:nvSpPr>
          <p:cNvPr id="425" name="Rectangle"/>
          <p:cNvSpPr/>
          <p:nvPr/>
        </p:nvSpPr>
        <p:spPr>
          <a:xfrm>
            <a:off x="1528948" y="3659513"/>
            <a:ext cx="318573" cy="2096325"/>
          </a:xfrm>
          <a:prstGeom prst="rect">
            <a:avLst/>
          </a:prstGeom>
          <a:solidFill>
            <a:srgbClr val="DA373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26" name="Основная цель РОСЭКСИМБАНК предоставление финансовой и гарантийной поддержки российским экспортерам для реализации потребностей экспортеров в финансировании экспортных операций и поддержки их экспортной деятельности в целом"/>
          <p:cNvSpPr txBox="1"/>
          <p:nvPr/>
        </p:nvSpPr>
        <p:spPr>
          <a:xfrm>
            <a:off x="2135768" y="3858997"/>
            <a:ext cx="17583505" cy="169735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20000"/>
              </a:lnSpc>
              <a:spcBef>
                <a:spcPts val="1200"/>
              </a:spcBef>
              <a:defRPr sz="3000" b="0">
                <a:solidFill>
                  <a:srgbClr val="231F20"/>
                </a:solidFill>
                <a:latin typeface="Helvetica Light"/>
                <a:ea typeface="Helvetica Light"/>
                <a:cs typeface="Helvetica Light"/>
                <a:sym typeface="Helvetica Light"/>
              </a:defRPr>
            </a:lvl1pPr>
          </a:lstStyle>
          <a:p>
            <a:r>
              <a:t>Основная цель РОСЭКСИМБАНК предоставление финансовой и гарантийной поддержки российским экспортерам для реализации потребностей экспортеров в финансировании экспортных операций и поддержки их экспортной деятельности в целом </a:t>
            </a:r>
          </a:p>
        </p:txBody>
      </p:sp>
      <p:sp>
        <p:nvSpPr>
          <p:cNvPr id="427" name="Экспортеры российской продукции или услуг…"/>
          <p:cNvSpPr txBox="1"/>
          <p:nvPr/>
        </p:nvSpPr>
        <p:spPr>
          <a:xfrm>
            <a:off x="14176515" y="8574828"/>
            <a:ext cx="8316102" cy="44862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marL="381000" indent="-381000" algn="l" defTabSz="457200">
              <a:lnSpc>
                <a:spcPct val="120000"/>
              </a:lnSpc>
              <a:spcBef>
                <a:spcPts val="2000"/>
              </a:spcBef>
              <a:buSzPct val="100000"/>
              <a:buAutoNum type="arabicPeriod"/>
              <a:defRPr sz="2500" b="0">
                <a:solidFill>
                  <a:srgbClr val="231F20"/>
                </a:solidFill>
                <a:latin typeface="Helvetica Light"/>
                <a:ea typeface="Helvetica Light"/>
                <a:cs typeface="Helvetica Light"/>
                <a:sym typeface="Helvetica Light"/>
              </a:defRPr>
            </a:pPr>
            <a:r>
              <a:t>Экспортеры российской продукции или услуг </a:t>
            </a:r>
          </a:p>
          <a:p>
            <a:pPr marL="381000" indent="-381000" algn="l" defTabSz="457200">
              <a:lnSpc>
                <a:spcPct val="120000"/>
              </a:lnSpc>
              <a:spcBef>
                <a:spcPts val="2000"/>
              </a:spcBef>
              <a:buSzPct val="100000"/>
              <a:buAutoNum type="arabicPeriod"/>
              <a:defRPr sz="2500" b="0">
                <a:solidFill>
                  <a:srgbClr val="231F20"/>
                </a:solidFill>
                <a:latin typeface="Helvetica Light"/>
                <a:ea typeface="Helvetica Light"/>
                <a:cs typeface="Helvetica Light"/>
                <a:sym typeface="Helvetica Light"/>
              </a:defRPr>
            </a:pPr>
            <a:r>
              <a:t>Российские производители, поставляющие продукцию на экспорт посредством торговых домов или агентов </a:t>
            </a:r>
          </a:p>
          <a:p>
            <a:pPr marL="381000" indent="-381000" algn="l" defTabSz="457200">
              <a:lnSpc>
                <a:spcPct val="120000"/>
              </a:lnSpc>
              <a:spcBef>
                <a:spcPts val="2000"/>
              </a:spcBef>
              <a:buSzPct val="100000"/>
              <a:buAutoNum type="arabicPeriod"/>
              <a:defRPr sz="2500" b="0">
                <a:solidFill>
                  <a:srgbClr val="231F20"/>
                </a:solidFill>
                <a:latin typeface="Helvetica Light"/>
                <a:ea typeface="Helvetica Light"/>
                <a:cs typeface="Helvetica Light"/>
                <a:sym typeface="Helvetica Light"/>
              </a:defRPr>
            </a:pPr>
            <a:r>
              <a:t>Иностранные покупатели российской продукции </a:t>
            </a:r>
          </a:p>
          <a:p>
            <a:pPr marL="381000" indent="-381000" algn="l" defTabSz="457200">
              <a:lnSpc>
                <a:spcPct val="120000"/>
              </a:lnSpc>
              <a:spcBef>
                <a:spcPts val="2000"/>
              </a:spcBef>
              <a:buSzPct val="100000"/>
              <a:buAutoNum type="arabicPeriod"/>
              <a:defRPr sz="2500" b="0">
                <a:solidFill>
                  <a:srgbClr val="231F20"/>
                </a:solidFill>
                <a:latin typeface="Helvetica Light"/>
                <a:ea typeface="Helvetica Light"/>
                <a:cs typeface="Helvetica Light"/>
                <a:sym typeface="Helvetica Light"/>
              </a:defRPr>
            </a:pPr>
            <a:r>
              <a:t>Зарубежные финансовые институты (в целях финансирования контрактов на приобретение российской продукции и услуг) </a:t>
            </a:r>
          </a:p>
        </p:txBody>
      </p:sp>
      <p:sp>
        <p:nvSpPr>
          <p:cNvPr id="428" name="Для кого предназначены продукты РОСЭКСИМБАНК:"/>
          <p:cNvSpPr txBox="1"/>
          <p:nvPr/>
        </p:nvSpPr>
        <p:spPr>
          <a:xfrm>
            <a:off x="14176515" y="7163355"/>
            <a:ext cx="7288941" cy="10572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Для кого предназначены продукты РОСЭКСИМБАНК: </a:t>
            </a:r>
          </a:p>
        </p:txBody>
      </p:sp>
      <p:pic>
        <p:nvPicPr>
          <p:cNvPr id="429" name="Image" descr="Image"/>
          <p:cNvPicPr>
            <a:picLocks noChangeAspect="1"/>
          </p:cNvPicPr>
          <p:nvPr/>
        </p:nvPicPr>
        <p:blipFill>
          <a:blip r:embed="rId2">
            <a:extLst/>
          </a:blip>
          <a:stretch>
            <a:fillRect/>
          </a:stretch>
        </p:blipFill>
        <p:spPr>
          <a:xfrm>
            <a:off x="16726865" y="5837477"/>
            <a:ext cx="6107240" cy="438068"/>
          </a:xfrm>
          <a:prstGeom prst="rect">
            <a:avLst/>
          </a:prstGeom>
          <a:ln w="12700">
            <a:miter lim="400000"/>
          </a:ln>
        </p:spPr>
      </p:pic>
      <p:sp>
        <p:nvSpPr>
          <p:cNvPr id="430" name="22"/>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22</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Rectangle"/>
          <p:cNvSpPr/>
          <p:nvPr/>
        </p:nvSpPr>
        <p:spPr>
          <a:xfrm>
            <a:off x="1528948" y="6200663"/>
            <a:ext cx="7911862" cy="6085912"/>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33" name="Rectangle"/>
          <p:cNvSpPr/>
          <p:nvPr/>
        </p:nvSpPr>
        <p:spPr>
          <a:xfrm>
            <a:off x="11464877" y="6200663"/>
            <a:ext cx="11245562" cy="6085912"/>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34" name="I. Предэкспортное финансирование:…"/>
          <p:cNvSpPr txBox="1"/>
          <p:nvPr/>
        </p:nvSpPr>
        <p:spPr>
          <a:xfrm>
            <a:off x="1806629" y="6590260"/>
            <a:ext cx="7343396" cy="45929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500">
                <a:latin typeface="Helvetica"/>
                <a:ea typeface="Helvetica"/>
                <a:cs typeface="Helvetica"/>
                <a:sym typeface="Helvetica"/>
              </a:defRPr>
            </a:pPr>
            <a:r>
              <a:t>I. Предэкспортное финансирование: </a:t>
            </a:r>
          </a:p>
          <a:p>
            <a:pPr algn="l" defTabSz="457200">
              <a:lnSpc>
                <a:spcPct val="120000"/>
              </a:lnSpc>
              <a:spcBef>
                <a:spcPts val="1200"/>
              </a:spcBef>
              <a:buClr>
                <a:srgbClr val="000000"/>
              </a:buClr>
              <a:buFont typeface="Times"/>
              <a:defRPr sz="2000">
                <a:latin typeface="Helvetica"/>
                <a:ea typeface="Helvetica"/>
                <a:cs typeface="Helvetica"/>
                <a:sym typeface="Helvetica"/>
              </a:defRPr>
            </a:pPr>
            <a:r>
              <a:t>Финансирование расходов по экспортному контракту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Предоставление средств для покупки сырья, материалов, оплаты услуг субподрядчиков. </a:t>
            </a:r>
          </a:p>
          <a:p>
            <a:pPr algn="l" defTabSz="457200">
              <a:lnSpc>
                <a:spcPct val="120000"/>
              </a:lnSpc>
              <a:spcBef>
                <a:spcPts val="1200"/>
              </a:spcBef>
              <a:buClr>
                <a:srgbClr val="000000"/>
              </a:buClr>
              <a:buFont typeface="Times"/>
              <a:defRPr sz="2000">
                <a:latin typeface="Helvetica"/>
                <a:ea typeface="Helvetica"/>
                <a:cs typeface="Helvetica"/>
                <a:sym typeface="Helvetica"/>
              </a:defRPr>
            </a:pPr>
            <a:r>
              <a:t>Финансирование текущих расходов по экспортным поставкам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Пополнение средств для поддержания и увеличения объемов производства в целях реализа- ции экспортного контракта. </a:t>
            </a:r>
          </a:p>
          <a:p>
            <a:pPr algn="l" defTabSz="457200">
              <a:lnSpc>
                <a:spcPct val="120000"/>
              </a:lnSpc>
              <a:spcBef>
                <a:spcPts val="1200"/>
              </a:spcBef>
              <a:buClr>
                <a:srgbClr val="000000"/>
              </a:buClr>
              <a:buFont typeface="Times"/>
              <a:defRPr sz="2000">
                <a:latin typeface="Helvetica"/>
                <a:ea typeface="Helvetica"/>
                <a:cs typeface="Helvetica"/>
                <a:sym typeface="Helvetica"/>
              </a:defRPr>
            </a:pPr>
            <a:r>
              <a:t>Выкуп кредитов </a:t>
            </a:r>
          </a:p>
        </p:txBody>
      </p:sp>
      <p:sp>
        <p:nvSpPr>
          <p:cNvPr id="435" name="ЭКСПОРТ"/>
          <p:cNvSpPr txBox="1"/>
          <p:nvPr/>
        </p:nvSpPr>
        <p:spPr>
          <a:xfrm rot="16200000">
            <a:off x="8414950" y="8366723"/>
            <a:ext cx="4109454" cy="8286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defTabSz="457200">
              <a:spcBef>
                <a:spcPts val="1200"/>
              </a:spcBef>
              <a:defRPr sz="4500">
                <a:solidFill>
                  <a:srgbClr val="002E5E"/>
                </a:solidFill>
                <a:latin typeface="Helvetica"/>
                <a:ea typeface="Helvetica"/>
                <a:cs typeface="Helvetica"/>
                <a:sym typeface="Helvetica"/>
              </a:defRPr>
            </a:lvl1pPr>
          </a:lstStyle>
          <a:p>
            <a:r>
              <a:t>ЭКСПОРТ </a:t>
            </a:r>
          </a:p>
        </p:txBody>
      </p:sp>
      <p:sp>
        <p:nvSpPr>
          <p:cNvPr id="436" name="II. Постэкспортное финансирование:…"/>
          <p:cNvSpPr txBox="1"/>
          <p:nvPr/>
        </p:nvSpPr>
        <p:spPr>
          <a:xfrm>
            <a:off x="11789329" y="6590260"/>
            <a:ext cx="10596659" cy="495871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500">
                <a:latin typeface="Helvetica"/>
                <a:ea typeface="Helvetica"/>
                <a:cs typeface="Helvetica"/>
                <a:sym typeface="Helvetica"/>
              </a:defRPr>
            </a:pPr>
            <a:r>
              <a:t>II. Постэкспортное финансирование: </a:t>
            </a:r>
          </a:p>
          <a:p>
            <a:pPr algn="l" defTabSz="457200">
              <a:lnSpc>
                <a:spcPct val="120000"/>
              </a:lnSpc>
              <a:spcBef>
                <a:spcPts val="1200"/>
              </a:spcBef>
              <a:buClr>
                <a:srgbClr val="000000"/>
              </a:buClr>
              <a:buFont typeface="Times"/>
              <a:defRPr sz="2000">
                <a:latin typeface="Helvetica"/>
                <a:ea typeface="Helvetica"/>
                <a:cs typeface="Helvetica"/>
                <a:sym typeface="Helvetica"/>
              </a:defRPr>
            </a:pPr>
            <a:r>
              <a:t>Финансирование коммерческого кредита экспортера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Предоставление средств на период ожидания поступлений от выручки по экспортному кон- тракту, предусматривающего отсрочку платежа, при условии возникновения дебиторской задолженности и предоставлении экспортером отгрузочных документов. </a:t>
            </a:r>
          </a:p>
          <a:p>
            <a:pPr algn="l" defTabSz="457200">
              <a:lnSpc>
                <a:spcPct val="120000"/>
              </a:lnSpc>
              <a:spcBef>
                <a:spcPts val="1200"/>
              </a:spcBef>
              <a:buClr>
                <a:srgbClr val="000000"/>
              </a:buClr>
              <a:buFont typeface="Times"/>
              <a:defRPr sz="2000">
                <a:latin typeface="Helvetica"/>
                <a:ea typeface="Helvetica"/>
                <a:cs typeface="Helvetica"/>
                <a:sym typeface="Helvetica"/>
              </a:defRPr>
            </a:pPr>
            <a:r>
              <a:t>Финансирование торгового оборота с иностранными покупателями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Предоставление средств аналогично финансированию коммерческого кредита экспортера. Продукт предусмотрен для финансирования регулярных отгрузок с отсрочкой платежа не более 1 года. </a:t>
            </a:r>
          </a:p>
          <a:p>
            <a:pPr algn="l" defTabSz="457200">
              <a:lnSpc>
                <a:spcPct val="120000"/>
              </a:lnSpc>
              <a:spcBef>
                <a:spcPts val="1200"/>
              </a:spcBef>
              <a:buClr>
                <a:srgbClr val="000000"/>
              </a:buClr>
              <a:buFont typeface="Times"/>
              <a:defRPr sz="2000">
                <a:latin typeface="Helvetica"/>
                <a:ea typeface="Helvetica"/>
                <a:cs typeface="Helvetica"/>
                <a:sym typeface="Helvetica"/>
              </a:defRPr>
            </a:pPr>
            <a:r>
              <a:t>Финансирование под уступку денежных требований (факторинг) </a:t>
            </a:r>
          </a:p>
        </p:txBody>
      </p:sp>
      <p:sp>
        <p:nvSpPr>
          <p:cNvPr id="437" name="ПРОДУКТЫ РОСЭКСИМБАНК"/>
          <p:cNvSpPr txBox="1"/>
          <p:nvPr/>
        </p:nvSpPr>
        <p:spPr>
          <a:xfrm>
            <a:off x="1528948" y="976312"/>
            <a:ext cx="11441584"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lgn="l" defTabSz="457200">
              <a:lnSpc>
                <a:spcPct val="80000"/>
              </a:lnSpc>
              <a:spcBef>
                <a:spcPts val="1200"/>
              </a:spcBef>
              <a:defRPr sz="6000" b="0">
                <a:solidFill>
                  <a:srgbClr val="0F2E5B"/>
                </a:solidFill>
                <a:latin typeface="Helvetica"/>
                <a:ea typeface="Helvetica"/>
                <a:cs typeface="Helvetica"/>
                <a:sym typeface="Helvetica"/>
              </a:defRPr>
            </a:lvl1pPr>
          </a:lstStyle>
          <a:p>
            <a:r>
              <a:t>ПРОДУКТЫ РОСЭКСИМБАНК </a:t>
            </a:r>
          </a:p>
        </p:txBody>
      </p:sp>
      <p:sp>
        <p:nvSpPr>
          <p:cNvPr id="438" name="Rectangle"/>
          <p:cNvSpPr/>
          <p:nvPr/>
        </p:nvSpPr>
        <p:spPr>
          <a:xfrm>
            <a:off x="1528948" y="3301587"/>
            <a:ext cx="318573" cy="1441482"/>
          </a:xfrm>
          <a:prstGeom prst="rect">
            <a:avLst/>
          </a:prstGeom>
          <a:solidFill>
            <a:srgbClr val="DA373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39" name="Продуктовая линейка РОСЭКСИМБАНК разработана с целью обеспечить поддержку экспортных контрактов на всех этапах их реализации."/>
          <p:cNvSpPr txBox="1"/>
          <p:nvPr/>
        </p:nvSpPr>
        <p:spPr>
          <a:xfrm>
            <a:off x="2135768" y="3447970"/>
            <a:ext cx="15281217" cy="114871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20000"/>
              </a:lnSpc>
              <a:spcBef>
                <a:spcPts val="1200"/>
              </a:spcBef>
              <a:defRPr sz="3000" b="0">
                <a:solidFill>
                  <a:srgbClr val="231F20"/>
                </a:solidFill>
                <a:latin typeface="Helvetica Light"/>
                <a:ea typeface="Helvetica Light"/>
                <a:cs typeface="Helvetica Light"/>
                <a:sym typeface="Helvetica Light"/>
              </a:defRPr>
            </a:lvl1pPr>
          </a:lstStyle>
          <a:p>
            <a:r>
              <a:t>Продуктовая линейка РОСЭКСИМБАНК разработана с целью обеспечить поддержку экспортных контрактов на всех этапах их реализации. </a:t>
            </a:r>
          </a:p>
        </p:txBody>
      </p:sp>
      <p:sp>
        <p:nvSpPr>
          <p:cNvPr id="440" name="Кредиты на поддержку экспорта"/>
          <p:cNvSpPr txBox="1"/>
          <p:nvPr/>
        </p:nvSpPr>
        <p:spPr>
          <a:xfrm>
            <a:off x="1528948" y="2337024"/>
            <a:ext cx="6633692"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Кредиты на поддержку экспорта </a:t>
            </a:r>
          </a:p>
        </p:txBody>
      </p:sp>
      <p:sp>
        <p:nvSpPr>
          <p:cNvPr id="441" name="Финансирование экспортера:"/>
          <p:cNvSpPr txBox="1"/>
          <p:nvPr/>
        </p:nvSpPr>
        <p:spPr>
          <a:xfrm>
            <a:off x="1528948" y="5303126"/>
            <a:ext cx="5950943"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Финансирование экспортера: </a:t>
            </a:r>
          </a:p>
        </p:txBody>
      </p:sp>
      <p:sp>
        <p:nvSpPr>
          <p:cNvPr id="442" name="Triangle"/>
          <p:cNvSpPr/>
          <p:nvPr/>
        </p:nvSpPr>
        <p:spPr>
          <a:xfrm rot="13500000">
            <a:off x="9415773" y="8552926"/>
            <a:ext cx="456271" cy="456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43" name="Triangle"/>
          <p:cNvSpPr/>
          <p:nvPr/>
        </p:nvSpPr>
        <p:spPr>
          <a:xfrm rot="13500000">
            <a:off x="10773526" y="8552925"/>
            <a:ext cx="456270" cy="4562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44" name="23"/>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23</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Rectangle"/>
          <p:cNvSpPr/>
          <p:nvPr/>
        </p:nvSpPr>
        <p:spPr>
          <a:xfrm>
            <a:off x="1528948" y="1749125"/>
            <a:ext cx="13923422" cy="4454606"/>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47" name="Прямой кредит иностранному покупателю…"/>
          <p:cNvSpPr txBox="1"/>
          <p:nvPr/>
        </p:nvSpPr>
        <p:spPr>
          <a:xfrm>
            <a:off x="1770442" y="2091430"/>
            <a:ext cx="13264316" cy="37699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Прямой кредит иностранному покупателю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Предоставление средств зарубежному покупателю избавляет экспортера от необходимости предоставления длительной отсрочки платежа. </a:t>
            </a:r>
          </a:p>
          <a:p>
            <a:pPr algn="l" defTabSz="457200">
              <a:lnSpc>
                <a:spcPct val="120000"/>
              </a:lnSpc>
              <a:spcBef>
                <a:spcPts val="1200"/>
              </a:spcBef>
              <a:buClr>
                <a:srgbClr val="000000"/>
              </a:buClr>
              <a:buFont typeface="Times"/>
              <a:defRPr sz="2000">
                <a:latin typeface="Helvetica"/>
                <a:ea typeface="Helvetica"/>
                <a:cs typeface="Helvetica"/>
                <a:sym typeface="Helvetica"/>
              </a:defRPr>
            </a:pPr>
            <a:r>
              <a:t>Финансирование через подтвержденный аккредитив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Обеспечение зарубежному покупателю доступа к финансированию оплаты по экспортному контракту через аккредитив, выпущенный иностранным банком и подтвержденный РОСЭКСИМБАНК. </a:t>
            </a:r>
          </a:p>
          <a:p>
            <a:pPr algn="l" defTabSz="457200">
              <a:lnSpc>
                <a:spcPct val="120000"/>
              </a:lnSpc>
              <a:spcBef>
                <a:spcPts val="1200"/>
              </a:spcBef>
              <a:buClr>
                <a:srgbClr val="000000"/>
              </a:buClr>
              <a:buFont typeface="Times"/>
              <a:defRPr sz="2000">
                <a:latin typeface="Helvetica"/>
                <a:ea typeface="Helvetica"/>
                <a:cs typeface="Helvetica"/>
                <a:sym typeface="Helvetica"/>
              </a:defRPr>
            </a:pPr>
            <a:r>
              <a:t>Кредит банку иностранного покупателя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Предоставление средств банку-кредитору иностранного покупателя. </a:t>
            </a:r>
          </a:p>
        </p:txBody>
      </p:sp>
      <p:sp>
        <p:nvSpPr>
          <p:cNvPr id="448" name="Rectangle"/>
          <p:cNvSpPr/>
          <p:nvPr/>
        </p:nvSpPr>
        <p:spPr>
          <a:xfrm>
            <a:off x="1528948" y="10650161"/>
            <a:ext cx="13923422" cy="2517285"/>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49" name="Тендерные гарантии Гарантия возврата авансового платежа Гарантия надлежащего исполнения обязательств Гарантия платежных обязательств Гарантия в пользу налоговых органов"/>
          <p:cNvSpPr txBox="1"/>
          <p:nvPr/>
        </p:nvSpPr>
        <p:spPr>
          <a:xfrm>
            <a:off x="1770442" y="10999165"/>
            <a:ext cx="11119000" cy="1819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50000"/>
              </a:lnSpc>
              <a:spcBef>
                <a:spcPts val="2000"/>
              </a:spcBef>
              <a:buClr>
                <a:srgbClr val="000000"/>
              </a:buClr>
              <a:buFont typeface="Times"/>
              <a:defRPr sz="2000">
                <a:latin typeface="Helvetica"/>
                <a:ea typeface="Helvetica"/>
                <a:cs typeface="Helvetica"/>
                <a:sym typeface="Helvetica"/>
              </a:defRPr>
            </a:pPr>
            <a:r>
              <a:t>Тендерные гарантии</a:t>
            </a:r>
            <a:br/>
            <a:r>
              <a:t>Гарантия возврата авансового платежа</a:t>
            </a:r>
            <a:br/>
            <a:r>
              <a:t>Гарантия надлежащего исполнения обязательств Гарантия платежных обязательств</a:t>
            </a:r>
            <a:br/>
            <a:r>
              <a:t>Гарантия в пользу налоговых органов </a:t>
            </a:r>
          </a:p>
        </p:txBody>
      </p:sp>
      <p:sp>
        <p:nvSpPr>
          <p:cNvPr id="450" name="Финансирование покупателя:"/>
          <p:cNvSpPr txBox="1"/>
          <p:nvPr/>
        </p:nvSpPr>
        <p:spPr>
          <a:xfrm>
            <a:off x="1528948" y="811316"/>
            <a:ext cx="5987592"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Финансирование покупателя: </a:t>
            </a:r>
          </a:p>
        </p:txBody>
      </p:sp>
      <p:sp>
        <p:nvSpPr>
          <p:cNvPr id="451" name="Rectangle"/>
          <p:cNvSpPr/>
          <p:nvPr/>
        </p:nvSpPr>
        <p:spPr>
          <a:xfrm>
            <a:off x="1528948" y="7479273"/>
            <a:ext cx="13923422" cy="2016338"/>
          </a:xfrm>
          <a:prstGeom prst="rect">
            <a:avLst/>
          </a:pr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52" name="Программа поддержки высокотехнологичной продукции"/>
          <p:cNvSpPr txBox="1"/>
          <p:nvPr/>
        </p:nvSpPr>
        <p:spPr>
          <a:xfrm>
            <a:off x="1528948" y="6541464"/>
            <a:ext cx="1127973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Программа поддержки высокотехнологичной продукции </a:t>
            </a:r>
          </a:p>
        </p:txBody>
      </p:sp>
      <p:sp>
        <p:nvSpPr>
          <p:cNvPr id="453" name="Банковские гарантии на поддержку экспорта:"/>
          <p:cNvSpPr txBox="1"/>
          <p:nvPr/>
        </p:nvSpPr>
        <p:spPr>
          <a:xfrm>
            <a:off x="1528948" y="9772848"/>
            <a:ext cx="9188140"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Банковские гарантии на поддержку экспорта: </a:t>
            </a:r>
          </a:p>
        </p:txBody>
      </p:sp>
      <p:sp>
        <p:nvSpPr>
          <p:cNvPr id="454" name="В рамках реализации запущенной совместно с Минпромторгом России программы поддерж- ки экспорта высокотехнологичной продукции АО РОСЭКСИМБАНК предлагает кредиты по ставкам, которые позволяют значительно увеличить экспортные возможности компании. Кредитование доступно в рублях, долларах США и евро. Перечень высокотехнологичной продукции, утвержден приказом Министерства промышленности и торговли Российской Федерации No 1993 от 23.06.2017"/>
          <p:cNvSpPr txBox="1"/>
          <p:nvPr/>
        </p:nvSpPr>
        <p:spPr>
          <a:xfrm>
            <a:off x="1770442" y="7604793"/>
            <a:ext cx="13063733" cy="17684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ts val="5000"/>
              </a:lnSpc>
              <a:spcBef>
                <a:spcPts val="1200"/>
              </a:spcBef>
              <a:defRPr sz="2000" b="0">
                <a:solidFill>
                  <a:srgbClr val="FFFFFF"/>
                </a:solidFill>
                <a:latin typeface="Helvetica Light"/>
                <a:ea typeface="Helvetica Light"/>
                <a:cs typeface="Helvetica Light"/>
                <a:sym typeface="Helvetica Light"/>
              </a:defRPr>
            </a:lvl1pPr>
          </a:lstStyle>
          <a:p>
            <a:r>
              <a:t>В рамках реализации запущенной совместно с Минпромторгом России программы поддерж- ки экспорта высокотехнологичной продукции АО РОСЭКСИМБАНК предлагает кредиты по ставкам, которые позволяют значительно увеличить экспортные возможности компании. Кредитование доступно в рублях, долларах США и евро. Перечень высокотехнологичной продукции, утвержден приказом Министерства промышленности и торговли Российской Федерации No 1993 от 23.06.2017 </a:t>
            </a:r>
          </a:p>
        </p:txBody>
      </p:sp>
      <p:sp>
        <p:nvSpPr>
          <p:cNvPr id="455" name="24"/>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24</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 name="13.jpg" descr="1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05"/>
            <a:ext cx="24384001" cy="13715590"/>
          </a:xfrm>
          <a:prstGeom prst="rect">
            <a:avLst/>
          </a:prstGeom>
          <a:ln w="12700">
            <a:miter lim="400000"/>
          </a:ln>
        </p:spPr>
      </p:pic>
      <p:sp>
        <p:nvSpPr>
          <p:cNvPr id="482" name="Rectangle"/>
          <p:cNvSpPr/>
          <p:nvPr/>
        </p:nvSpPr>
        <p:spPr>
          <a:xfrm>
            <a:off x="1254496" y="3446812"/>
            <a:ext cx="15178232" cy="6822376"/>
          </a:xfrm>
          <a:prstGeom prst="rect">
            <a:avLst/>
          </a:prstGeom>
          <a:solidFill>
            <a:srgbClr val="0F2E5B">
              <a:alpha val="74951"/>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83" name="КАК НАЧАТЬ РАБОТУ…"/>
          <p:cNvSpPr txBox="1"/>
          <p:nvPr/>
        </p:nvSpPr>
        <p:spPr>
          <a:xfrm>
            <a:off x="1984194" y="4043362"/>
            <a:ext cx="13718835" cy="56292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a:defRPr sz="12000">
                <a:solidFill>
                  <a:srgbClr val="FFFFFF"/>
                </a:solidFill>
                <a:latin typeface="Helvetica"/>
                <a:ea typeface="Helvetica"/>
                <a:cs typeface="Helvetica"/>
                <a:sym typeface="Helvetica"/>
              </a:defRPr>
            </a:pPr>
            <a:r>
              <a:t>КАК НАЧАТЬ РАБОТУ </a:t>
            </a:r>
          </a:p>
          <a:p>
            <a:pPr algn="l">
              <a:defRPr sz="12000">
                <a:solidFill>
                  <a:srgbClr val="FFFFFF"/>
                </a:solidFill>
                <a:latin typeface="Helvetica"/>
                <a:ea typeface="Helvetica"/>
                <a:cs typeface="Helvetica"/>
                <a:sym typeface="Helvetica"/>
              </a:defRPr>
            </a:pPr>
            <a:r>
              <a:t>С РЭЦ </a:t>
            </a:r>
          </a:p>
        </p:txBody>
      </p:sp>
      <p:sp>
        <p:nvSpPr>
          <p:cNvPr id="484" name="Triangle"/>
          <p:cNvSpPr/>
          <p:nvPr/>
        </p:nvSpPr>
        <p:spPr>
          <a:xfrm rot="5400000">
            <a:off x="14221773" y="6055962"/>
            <a:ext cx="6822376" cy="16040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DA373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85" name="27"/>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27</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Способы обращения в РЭЦ"/>
          <p:cNvSpPr txBox="1"/>
          <p:nvPr/>
        </p:nvSpPr>
        <p:spPr>
          <a:xfrm>
            <a:off x="1155365" y="653938"/>
            <a:ext cx="5478972"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Способы обращения в РЭЦ </a:t>
            </a:r>
          </a:p>
        </p:txBody>
      </p:sp>
      <p:sp>
        <p:nvSpPr>
          <p:cNvPr id="488" name="Экспортер"/>
          <p:cNvSpPr txBox="1"/>
          <p:nvPr/>
        </p:nvSpPr>
        <p:spPr>
          <a:xfrm>
            <a:off x="1963735" y="3772693"/>
            <a:ext cx="1955001" cy="5238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ct val="120000"/>
              </a:lnSpc>
              <a:spcBef>
                <a:spcPts val="1200"/>
              </a:spcBef>
              <a:defRPr sz="2500">
                <a:solidFill>
                  <a:srgbClr val="231F20"/>
                </a:solidFill>
                <a:latin typeface="Helvetica"/>
                <a:ea typeface="Helvetica"/>
                <a:cs typeface="Helvetica"/>
                <a:sym typeface="Helvetica"/>
              </a:defRPr>
            </a:lvl1pPr>
          </a:lstStyle>
          <a:p>
            <a:r>
              <a:t>Экспортер </a:t>
            </a:r>
          </a:p>
        </p:txBody>
      </p:sp>
      <p:sp>
        <p:nvSpPr>
          <p:cNvPr id="489" name="Позвонить по телефону +7 (495) 937 47 47"/>
          <p:cNvSpPr txBox="1"/>
          <p:nvPr/>
        </p:nvSpPr>
        <p:spPr>
          <a:xfrm>
            <a:off x="6824051" y="1665281"/>
            <a:ext cx="6477213" cy="523881"/>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Позвонить по телефону</a:t>
            </a:r>
            <a:r>
              <a:rPr b="1">
                <a:latin typeface="Helvetica"/>
                <a:ea typeface="Helvetica"/>
                <a:cs typeface="Helvetica"/>
                <a:sym typeface="Helvetica"/>
              </a:rPr>
              <a:t> +7 (495) 937 47 47 </a:t>
            </a:r>
          </a:p>
        </p:txBody>
      </p:sp>
      <p:sp>
        <p:nvSpPr>
          <p:cNvPr id="490" name="Авторизоваться на портале www.exportcenter.ru и направить запрос через «ЛИЧНЫЙ КАБИНЕТ»"/>
          <p:cNvSpPr txBox="1"/>
          <p:nvPr/>
        </p:nvSpPr>
        <p:spPr>
          <a:xfrm>
            <a:off x="6824051" y="2455858"/>
            <a:ext cx="14602392" cy="523881"/>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Авторизоваться на портале www.exportcenter.ru и направить запрос через </a:t>
            </a:r>
            <a:r>
              <a:rPr b="1">
                <a:latin typeface="Helvetica"/>
                <a:ea typeface="Helvetica"/>
                <a:cs typeface="Helvetica"/>
                <a:sym typeface="Helvetica"/>
              </a:rPr>
              <a:t>«ЛИЧНЫЙ КАБИНЕТ» </a:t>
            </a:r>
          </a:p>
        </p:txBody>
      </p:sp>
      <p:sp>
        <p:nvSpPr>
          <p:cNvPr id="491" name="Направить письмо в свободной форме на адрес info@exportcenter.ru"/>
          <p:cNvSpPr txBox="1"/>
          <p:nvPr/>
        </p:nvSpPr>
        <p:spPr>
          <a:xfrm>
            <a:off x="6824051" y="3246436"/>
            <a:ext cx="10563557" cy="523881"/>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Направить письмо в свободной форме на адрес</a:t>
            </a:r>
            <a:r>
              <a:rPr b="1">
                <a:latin typeface="Helvetica"/>
                <a:ea typeface="Helvetica"/>
                <a:cs typeface="Helvetica"/>
                <a:sym typeface="Helvetica"/>
              </a:rPr>
              <a:t> info@exportcenter.ru </a:t>
            </a:r>
          </a:p>
        </p:txBody>
      </p:sp>
      <p:sp>
        <p:nvSpPr>
          <p:cNvPr id="492" name="Написать запрос через МОБИЛЬНОЕ ПРИЛОЖЕНИЕ"/>
          <p:cNvSpPr txBox="1"/>
          <p:nvPr/>
        </p:nvSpPr>
        <p:spPr>
          <a:xfrm>
            <a:off x="6824051" y="4037013"/>
            <a:ext cx="8232404" cy="523881"/>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Написать запрос через </a:t>
            </a:r>
            <a:r>
              <a:rPr b="1">
                <a:latin typeface="Helvetica"/>
                <a:ea typeface="Helvetica"/>
                <a:cs typeface="Helvetica"/>
                <a:sym typeface="Helvetica"/>
              </a:rPr>
              <a:t>МОБИЛЬНОЕ ПРИЛОЖЕНИЕ </a:t>
            </a:r>
          </a:p>
        </p:txBody>
      </p:sp>
      <p:sp>
        <p:nvSpPr>
          <p:cNvPr id="493" name="Личный кабинет экспортера"/>
          <p:cNvSpPr txBox="1"/>
          <p:nvPr/>
        </p:nvSpPr>
        <p:spPr>
          <a:xfrm>
            <a:off x="1155365" y="4994275"/>
            <a:ext cx="5711330"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Личный кабинет экспортера </a:t>
            </a:r>
          </a:p>
        </p:txBody>
      </p:sp>
      <p:sp>
        <p:nvSpPr>
          <p:cNvPr id="494" name="В личном кабинете экспортера вы можете:…"/>
          <p:cNvSpPr txBox="1"/>
          <p:nvPr/>
        </p:nvSpPr>
        <p:spPr>
          <a:xfrm>
            <a:off x="1155365" y="5838824"/>
            <a:ext cx="16483649" cy="250507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2500">
                <a:solidFill>
                  <a:srgbClr val="231F20"/>
                </a:solidFill>
                <a:latin typeface="Helvetica"/>
                <a:ea typeface="Helvetica"/>
                <a:cs typeface="Helvetica"/>
                <a:sym typeface="Helvetica"/>
              </a:defRPr>
            </a:pPr>
            <a:r>
              <a:t>В личном кабинете экспортера вы можете: </a:t>
            </a:r>
          </a:p>
          <a:p>
            <a:pPr algn="l" defTabSz="457200">
              <a:lnSpc>
                <a:spcPct val="120000"/>
              </a:lnSpc>
              <a:spcBef>
                <a:spcPts val="1200"/>
              </a:spcBef>
              <a:defRPr sz="2500" b="0">
                <a:solidFill>
                  <a:srgbClr val="231F20"/>
                </a:solidFill>
                <a:latin typeface="Helvetica Light"/>
                <a:ea typeface="Helvetica Light"/>
                <a:cs typeface="Helvetica Light"/>
                <a:sym typeface="Helvetica Light"/>
              </a:defRPr>
            </a:pPr>
            <a:r>
              <a:t>– Подать заявку на оформление услуги РЭЦ</a:t>
            </a:r>
            <a:br/>
            <a:r>
              <a:t>– Отправить необходимые документы для рассмотрения вашей заявки – Обратиться с вопросом к сотруднику</a:t>
            </a:r>
            <a:br/>
            <a:r>
              <a:t>– Отслеживать статус ваших обращений и заявок на оказание услуг</a:t>
            </a:r>
            <a:br/>
            <a:r>
              <a:t>– Управлять подписками на новости и мероприятия РЭЦ </a:t>
            </a:r>
          </a:p>
        </p:txBody>
      </p:sp>
      <p:sp>
        <p:nvSpPr>
          <p:cNvPr id="495" name="Пример стандартного запроса в личном кабинете"/>
          <p:cNvSpPr txBox="1"/>
          <p:nvPr/>
        </p:nvSpPr>
        <p:spPr>
          <a:xfrm>
            <a:off x="1155365" y="8588375"/>
            <a:ext cx="9787918"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Пример стандартного запроса в личном кабинете </a:t>
            </a:r>
          </a:p>
        </p:txBody>
      </p:sp>
      <p:sp>
        <p:nvSpPr>
          <p:cNvPr id="496" name="Авторизуйтесь на портале…"/>
          <p:cNvSpPr txBox="1"/>
          <p:nvPr/>
        </p:nvSpPr>
        <p:spPr>
          <a:xfrm>
            <a:off x="1155365" y="9432924"/>
            <a:ext cx="18708371" cy="35718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L="381000" indent="-381000" algn="l" defTabSz="457200">
              <a:spcBef>
                <a:spcPts val="1000"/>
              </a:spcBef>
              <a:buSzPct val="100000"/>
              <a:buAutoNum type="arabicPeriod"/>
              <a:defRPr sz="2500" b="0">
                <a:solidFill>
                  <a:srgbClr val="231F20"/>
                </a:solidFill>
                <a:latin typeface="Helvetica Light"/>
                <a:ea typeface="Helvetica Light"/>
                <a:cs typeface="Helvetica Light"/>
                <a:sym typeface="Helvetica Light"/>
              </a:defRPr>
            </a:pPr>
            <a:r>
              <a:t>Авторизуйтесь на портале</a:t>
            </a:r>
          </a:p>
          <a:p>
            <a:pPr marL="381000" indent="-381000" algn="l" defTabSz="457200">
              <a:spcBef>
                <a:spcPts val="1000"/>
              </a:spcBef>
              <a:buSzPct val="100000"/>
              <a:buAutoNum type="arabicPeriod"/>
              <a:defRPr sz="2500" b="0">
                <a:solidFill>
                  <a:srgbClr val="231F20"/>
                </a:solidFill>
                <a:latin typeface="Helvetica Light"/>
                <a:ea typeface="Helvetica Light"/>
                <a:cs typeface="Helvetica Light"/>
                <a:sym typeface="Helvetica Light"/>
              </a:defRPr>
            </a:pPr>
            <a:r>
              <a:t>Нажмите на кнопку «Получить услугу» </a:t>
            </a:r>
          </a:p>
          <a:p>
            <a:pPr marL="381000" indent="-381000" algn="l" defTabSz="457200">
              <a:spcBef>
                <a:spcPts val="1000"/>
              </a:spcBef>
              <a:buSzPct val="100000"/>
              <a:buAutoNum type="arabicPeriod"/>
              <a:defRPr sz="2500" b="0">
                <a:solidFill>
                  <a:srgbClr val="231F20"/>
                </a:solidFill>
                <a:latin typeface="Helvetica Light"/>
                <a:ea typeface="Helvetica Light"/>
                <a:cs typeface="Helvetica Light"/>
                <a:sym typeface="Helvetica Light"/>
              </a:defRPr>
            </a:pPr>
            <a:r>
              <a:t>Заполните электронную анкету на предоставление услуги в личном кабинете </a:t>
            </a:r>
          </a:p>
          <a:p>
            <a:pPr marL="381000" indent="-381000" algn="l" defTabSz="457200">
              <a:spcBef>
                <a:spcPts val="1000"/>
              </a:spcBef>
              <a:buSzPct val="100000"/>
              <a:buAutoNum type="arabicPeriod"/>
              <a:defRPr sz="2500" b="0">
                <a:solidFill>
                  <a:srgbClr val="231F20"/>
                </a:solidFill>
                <a:latin typeface="Helvetica Light"/>
                <a:ea typeface="Helvetica Light"/>
                <a:cs typeface="Helvetica Light"/>
                <a:sym typeface="Helvetica Light"/>
              </a:defRPr>
            </a:pPr>
            <a:r>
              <a:t>Скачайте и подпишите заполненную анкету на предоставление услуги </a:t>
            </a:r>
          </a:p>
          <a:p>
            <a:pPr marL="381000" indent="-381000" algn="l" defTabSz="457200">
              <a:spcBef>
                <a:spcPts val="1000"/>
              </a:spcBef>
              <a:buSzPct val="100000"/>
              <a:buAutoNum type="arabicPeriod"/>
              <a:defRPr sz="2500" b="0">
                <a:solidFill>
                  <a:srgbClr val="231F20"/>
                </a:solidFill>
                <a:latin typeface="Helvetica Light"/>
                <a:ea typeface="Helvetica Light"/>
                <a:cs typeface="Helvetica Light"/>
                <a:sym typeface="Helvetica Light"/>
              </a:defRPr>
            </a:pPr>
            <a:r>
              <a:t>Загрузите скан-копию анкеты на предоставление услуги через личный кабинет </a:t>
            </a:r>
          </a:p>
          <a:p>
            <a:pPr marL="381000" indent="-381000" algn="l" defTabSz="457200">
              <a:spcBef>
                <a:spcPts val="1000"/>
              </a:spcBef>
              <a:buSzPct val="100000"/>
              <a:buAutoNum type="arabicPeriod"/>
              <a:defRPr sz="2500" b="0">
                <a:solidFill>
                  <a:srgbClr val="231F20"/>
                </a:solidFill>
                <a:latin typeface="Helvetica Light"/>
                <a:ea typeface="Helvetica Light"/>
                <a:cs typeface="Helvetica Light"/>
                <a:sym typeface="Helvetica Light"/>
              </a:defRPr>
            </a:pPr>
            <a:r>
              <a:t>Дождитесь реализации услуги (Актуальный статус реализации услуги вы всегда можете посмотреть в истории обращений) </a:t>
            </a:r>
          </a:p>
          <a:p>
            <a:pPr marL="381000" indent="-381000" algn="l" defTabSz="457200">
              <a:spcBef>
                <a:spcPts val="1000"/>
              </a:spcBef>
              <a:buSzPct val="100000"/>
              <a:buAutoNum type="arabicPeriod"/>
              <a:defRPr sz="2500" b="0">
                <a:solidFill>
                  <a:srgbClr val="231F20"/>
                </a:solidFill>
                <a:latin typeface="Helvetica Light"/>
                <a:ea typeface="Helvetica Light"/>
                <a:cs typeface="Helvetica Light"/>
                <a:sym typeface="Helvetica Light"/>
              </a:defRPr>
            </a:pPr>
            <a:r>
              <a:t>Получите заказанную услугу от специалиста РЭЦ </a:t>
            </a:r>
          </a:p>
        </p:txBody>
      </p:sp>
      <p:sp>
        <p:nvSpPr>
          <p:cNvPr id="497" name="Male"/>
          <p:cNvSpPr/>
          <p:nvPr/>
        </p:nvSpPr>
        <p:spPr>
          <a:xfrm>
            <a:off x="2657640" y="1951719"/>
            <a:ext cx="567192" cy="1530463"/>
          </a:xfrm>
          <a:custGeom>
            <a:avLst/>
            <a:gdLst/>
            <a:ahLst/>
            <a:cxnLst>
              <a:cxn ang="0">
                <a:pos x="wd2" y="hd2"/>
              </a:cxn>
              <a:cxn ang="5400000">
                <a:pos x="wd2" y="hd2"/>
              </a:cxn>
              <a:cxn ang="10800000">
                <a:pos x="wd2" y="hd2"/>
              </a:cxn>
              <a:cxn ang="16200000">
                <a:pos x="wd2" y="hd2"/>
              </a:cxn>
            </a:cxnLst>
            <a:rect l="0" t="0" r="r" b="b"/>
            <a:pathLst>
              <a:path w="21547" h="21600"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rgbClr val="DA373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grpSp>
        <p:nvGrpSpPr>
          <p:cNvPr id="504" name="Group"/>
          <p:cNvGrpSpPr/>
          <p:nvPr/>
        </p:nvGrpSpPr>
        <p:grpSpPr>
          <a:xfrm>
            <a:off x="3628175" y="1860548"/>
            <a:ext cx="2007242" cy="2527192"/>
            <a:chOff x="0" y="0"/>
            <a:chExt cx="2007241" cy="2527190"/>
          </a:xfrm>
        </p:grpSpPr>
        <p:sp>
          <p:nvSpPr>
            <p:cNvPr id="498" name="Line"/>
            <p:cNvSpPr/>
            <p:nvPr/>
          </p:nvSpPr>
          <p:spPr>
            <a:xfrm flipH="1">
              <a:off x="1135916" y="0"/>
              <a:ext cx="1" cy="2527191"/>
            </a:xfrm>
            <a:prstGeom prst="line">
              <a:avLst/>
            </a:prstGeom>
            <a:noFill/>
            <a:ln w="25400" cap="flat">
              <a:solidFill>
                <a:srgbClr val="929292"/>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499" name="Line"/>
            <p:cNvSpPr/>
            <p:nvPr/>
          </p:nvSpPr>
          <p:spPr>
            <a:xfrm>
              <a:off x="1129585" y="3229"/>
              <a:ext cx="877657" cy="1"/>
            </a:xfrm>
            <a:prstGeom prst="line">
              <a:avLst/>
            </a:prstGeom>
            <a:noFill/>
            <a:ln w="25400" cap="flat">
              <a:solidFill>
                <a:srgbClr val="929292"/>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500" name="Line"/>
            <p:cNvSpPr/>
            <p:nvPr/>
          </p:nvSpPr>
          <p:spPr>
            <a:xfrm>
              <a:off x="1129585" y="850899"/>
              <a:ext cx="877657" cy="1"/>
            </a:xfrm>
            <a:prstGeom prst="line">
              <a:avLst/>
            </a:prstGeom>
            <a:noFill/>
            <a:ln w="25400" cap="flat">
              <a:solidFill>
                <a:srgbClr val="929292"/>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501" name="Line"/>
            <p:cNvSpPr/>
            <p:nvPr/>
          </p:nvSpPr>
          <p:spPr>
            <a:xfrm>
              <a:off x="1129585" y="1647827"/>
              <a:ext cx="877657" cy="1"/>
            </a:xfrm>
            <a:prstGeom prst="line">
              <a:avLst/>
            </a:prstGeom>
            <a:noFill/>
            <a:ln w="25400" cap="flat">
              <a:solidFill>
                <a:srgbClr val="929292"/>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502" name="Line"/>
            <p:cNvSpPr/>
            <p:nvPr/>
          </p:nvSpPr>
          <p:spPr>
            <a:xfrm>
              <a:off x="1129585" y="2514490"/>
              <a:ext cx="877657" cy="1"/>
            </a:xfrm>
            <a:prstGeom prst="line">
              <a:avLst/>
            </a:prstGeom>
            <a:noFill/>
            <a:ln w="25400" cap="flat">
              <a:solidFill>
                <a:srgbClr val="929292"/>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503" name="Line"/>
            <p:cNvSpPr/>
            <p:nvPr/>
          </p:nvSpPr>
          <p:spPr>
            <a:xfrm>
              <a:off x="0" y="1263595"/>
              <a:ext cx="1137292" cy="1"/>
            </a:xfrm>
            <a:prstGeom prst="line">
              <a:avLst/>
            </a:prstGeom>
            <a:noFill/>
            <a:ln w="25400" cap="flat">
              <a:solidFill>
                <a:srgbClr val="929292"/>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grpSp>
      <p:pic>
        <p:nvPicPr>
          <p:cNvPr id="505" name="Image" descr="Image"/>
          <p:cNvPicPr>
            <a:picLocks noChangeAspect="1"/>
          </p:cNvPicPr>
          <p:nvPr/>
        </p:nvPicPr>
        <p:blipFill>
          <a:blip r:embed="rId2">
            <a:extLst/>
          </a:blip>
          <a:stretch>
            <a:fillRect/>
          </a:stretch>
        </p:blipFill>
        <p:spPr>
          <a:xfrm>
            <a:off x="6045702" y="1665283"/>
            <a:ext cx="523929" cy="523876"/>
          </a:xfrm>
          <a:prstGeom prst="rect">
            <a:avLst/>
          </a:prstGeom>
          <a:ln w="12700">
            <a:miter lim="400000"/>
          </a:ln>
        </p:spPr>
      </p:pic>
      <p:pic>
        <p:nvPicPr>
          <p:cNvPr id="506" name="Image" descr="Image"/>
          <p:cNvPicPr>
            <a:picLocks noChangeAspect="1"/>
          </p:cNvPicPr>
          <p:nvPr/>
        </p:nvPicPr>
        <p:blipFill>
          <a:blip r:embed="rId3">
            <a:extLst/>
          </a:blip>
          <a:stretch>
            <a:fillRect/>
          </a:stretch>
        </p:blipFill>
        <p:spPr>
          <a:xfrm>
            <a:off x="6041293" y="2455861"/>
            <a:ext cx="532748" cy="523876"/>
          </a:xfrm>
          <a:prstGeom prst="rect">
            <a:avLst/>
          </a:prstGeom>
          <a:ln w="12700">
            <a:miter lim="400000"/>
          </a:ln>
        </p:spPr>
      </p:pic>
      <p:pic>
        <p:nvPicPr>
          <p:cNvPr id="507" name="Image" descr="Image"/>
          <p:cNvPicPr>
            <a:picLocks noChangeAspect="1"/>
          </p:cNvPicPr>
          <p:nvPr/>
        </p:nvPicPr>
        <p:blipFill>
          <a:blip r:embed="rId4">
            <a:extLst/>
          </a:blip>
          <a:stretch>
            <a:fillRect/>
          </a:stretch>
        </p:blipFill>
        <p:spPr>
          <a:xfrm>
            <a:off x="6039005" y="3246436"/>
            <a:ext cx="537324" cy="537844"/>
          </a:xfrm>
          <a:prstGeom prst="rect">
            <a:avLst/>
          </a:prstGeom>
          <a:ln w="12700">
            <a:miter lim="400000"/>
          </a:ln>
        </p:spPr>
      </p:pic>
      <p:pic>
        <p:nvPicPr>
          <p:cNvPr id="508" name="Image" descr="Image"/>
          <p:cNvPicPr>
            <a:picLocks noChangeAspect="1"/>
          </p:cNvPicPr>
          <p:nvPr/>
        </p:nvPicPr>
        <p:blipFill>
          <a:blip r:embed="rId5">
            <a:extLst/>
          </a:blip>
          <a:stretch>
            <a:fillRect/>
          </a:stretch>
        </p:blipFill>
        <p:spPr>
          <a:xfrm>
            <a:off x="6045702" y="4036989"/>
            <a:ext cx="523929" cy="523929"/>
          </a:xfrm>
          <a:prstGeom prst="rect">
            <a:avLst/>
          </a:prstGeom>
          <a:ln w="12700">
            <a:miter lim="400000"/>
          </a:ln>
        </p:spPr>
      </p:pic>
      <p:sp>
        <p:nvSpPr>
          <p:cNvPr id="509" name="28"/>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28</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Региональные представительства:"/>
          <p:cNvSpPr txBox="1"/>
          <p:nvPr/>
        </p:nvSpPr>
        <p:spPr>
          <a:xfrm>
            <a:off x="2299777" y="4204957"/>
            <a:ext cx="6967067"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6200"/>
              </a:lnSpc>
              <a:spcBef>
                <a:spcPts val="1200"/>
              </a:spcBef>
              <a:defRPr sz="3000">
                <a:latin typeface="Helvetica"/>
                <a:ea typeface="Helvetica"/>
                <a:cs typeface="Helvetica"/>
                <a:sym typeface="Helvetica"/>
              </a:defRPr>
            </a:lvl1pPr>
          </a:lstStyle>
          <a:p>
            <a:r>
              <a:t>Региональные представительства: </a:t>
            </a:r>
          </a:p>
        </p:txBody>
      </p:sp>
      <p:sp>
        <p:nvSpPr>
          <p:cNvPr id="210" name="Белгород Владивосток Екатеринбург Иркутск Уфа Калининград Краснодар Красноярск Нижний Новгород Хабаровск Новосибирск Ростов-на-Дону Самара Санкт-Петербург Ставрополь"/>
          <p:cNvSpPr txBox="1"/>
          <p:nvPr/>
        </p:nvSpPr>
        <p:spPr>
          <a:xfrm>
            <a:off x="2299777" y="4956958"/>
            <a:ext cx="9545917" cy="650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ts val="4000"/>
              </a:lnSpc>
              <a:spcBef>
                <a:spcPts val="1200"/>
              </a:spcBef>
              <a:defRPr sz="1500" b="0">
                <a:latin typeface="Helvetica"/>
                <a:ea typeface="Helvetica"/>
                <a:cs typeface="Helvetica"/>
                <a:sym typeface="Helvetica"/>
              </a:defRPr>
            </a:lvl1pPr>
          </a:lstStyle>
          <a:p>
            <a:r>
              <a:t>Белгород Владивосток Екатеринбург Иркутск Уфа Калининград Краснодар Красноярск Нижний Новгород Хабаровск Новосибирск Ростов-на-Дону Самара Санкт-Петербург Ставрополь </a:t>
            </a:r>
          </a:p>
        </p:txBody>
      </p:sp>
      <p:sp>
        <p:nvSpPr>
          <p:cNvPr id="211" name="Зарубежные представительства:"/>
          <p:cNvSpPr txBox="1"/>
          <p:nvPr/>
        </p:nvSpPr>
        <p:spPr>
          <a:xfrm>
            <a:off x="16949323" y="7726102"/>
            <a:ext cx="6628297"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6200"/>
              </a:lnSpc>
              <a:spcBef>
                <a:spcPts val="1200"/>
              </a:spcBef>
              <a:defRPr sz="3000">
                <a:latin typeface="Helvetica"/>
                <a:ea typeface="Helvetica"/>
                <a:cs typeface="Helvetica"/>
                <a:sym typeface="Helvetica"/>
              </a:defRPr>
            </a:lvl1pPr>
          </a:lstStyle>
          <a:p>
            <a:r>
              <a:t>Зарубежные представительства: </a:t>
            </a:r>
          </a:p>
        </p:txBody>
      </p:sp>
      <p:sp>
        <p:nvSpPr>
          <p:cNvPr id="212" name="Аргентина Азербайджан Белоруссия Иран Казахстан Китай Таджикистан Узбекистан Вьетнам"/>
          <p:cNvSpPr txBox="1"/>
          <p:nvPr/>
        </p:nvSpPr>
        <p:spPr>
          <a:xfrm>
            <a:off x="16949323" y="8308776"/>
            <a:ext cx="6628297" cy="6508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ts val="4000"/>
              </a:lnSpc>
              <a:spcBef>
                <a:spcPts val="1200"/>
              </a:spcBef>
              <a:defRPr sz="1500" b="0">
                <a:latin typeface="Helvetica"/>
                <a:ea typeface="Helvetica"/>
                <a:cs typeface="Helvetica"/>
                <a:sym typeface="Helvetica"/>
              </a:defRPr>
            </a:lvl1pPr>
          </a:lstStyle>
          <a:p>
            <a:r>
              <a:t>Аргентина Азербайджан Белоруссия Иран Казахстан Китай Таджикистан Узбекистан Вьетнам </a:t>
            </a:r>
          </a:p>
        </p:txBody>
      </p:sp>
      <p:sp>
        <p:nvSpPr>
          <p:cNvPr id="213" name="Rectangle"/>
          <p:cNvSpPr/>
          <p:nvPr/>
        </p:nvSpPr>
        <p:spPr>
          <a:xfrm>
            <a:off x="1528948" y="836612"/>
            <a:ext cx="14541054" cy="2251076"/>
          </a:xfrm>
          <a:prstGeom prst="rect">
            <a:avLst/>
          </a:pr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4" name="ГЕОГРАФИЯ МЕЖДУНАРОДНОГО И…"/>
          <p:cNvSpPr txBox="1"/>
          <p:nvPr/>
        </p:nvSpPr>
        <p:spPr>
          <a:xfrm>
            <a:off x="1782947" y="976312"/>
            <a:ext cx="14033055" cy="194119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p>
            <a:pPr algn="l" defTabSz="457200">
              <a:lnSpc>
                <a:spcPct val="80000"/>
              </a:lnSpc>
              <a:spcBef>
                <a:spcPts val="1200"/>
              </a:spcBef>
              <a:defRPr sz="6000">
                <a:solidFill>
                  <a:srgbClr val="FFFFFF"/>
                </a:solidFill>
                <a:latin typeface="Helvetica"/>
                <a:ea typeface="Helvetica"/>
                <a:cs typeface="Helvetica"/>
                <a:sym typeface="Helvetica"/>
              </a:defRPr>
            </a:pPr>
            <a:r>
              <a:t>ГЕОГРАФИЯ МЕЖДУНАРОДНОГО И</a:t>
            </a:r>
          </a:p>
          <a:p>
            <a:pPr algn="l" defTabSz="457200">
              <a:lnSpc>
                <a:spcPct val="80000"/>
              </a:lnSpc>
              <a:spcBef>
                <a:spcPts val="1200"/>
              </a:spcBef>
              <a:defRPr sz="6000">
                <a:solidFill>
                  <a:srgbClr val="FFFFFF"/>
                </a:solidFill>
                <a:latin typeface="Helvetica"/>
                <a:ea typeface="Helvetica"/>
                <a:cs typeface="Helvetica"/>
                <a:sym typeface="Helvetica"/>
              </a:defRPr>
            </a:pPr>
            <a:r>
              <a:t>РЕГИОНАЛЬНОГО ПРИСУТСТВИЯ </a:t>
            </a:r>
          </a:p>
        </p:txBody>
      </p:sp>
      <p:sp>
        <p:nvSpPr>
          <p:cNvPr id="215" name="ОТ РЕГИОНОВ К ЗАРУБЕЖЬЮ"/>
          <p:cNvSpPr txBox="1"/>
          <p:nvPr/>
        </p:nvSpPr>
        <p:spPr>
          <a:xfrm>
            <a:off x="1528948" y="3447740"/>
            <a:ext cx="6113910"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7700"/>
              </a:lnSpc>
              <a:spcBef>
                <a:spcPts val="1200"/>
              </a:spcBef>
              <a:defRPr sz="3000">
                <a:solidFill>
                  <a:srgbClr val="002E5E"/>
                </a:solidFill>
                <a:latin typeface="Helvetica"/>
                <a:ea typeface="Helvetica"/>
                <a:cs typeface="Helvetica"/>
                <a:sym typeface="Helvetica"/>
              </a:defRPr>
            </a:lvl1pPr>
          </a:lstStyle>
          <a:p>
            <a:r>
              <a:t>ОТ РЕГИОНОВ К ЗАРУБЕЖЬЮ </a:t>
            </a:r>
          </a:p>
        </p:txBody>
      </p:sp>
      <p:sp>
        <p:nvSpPr>
          <p:cNvPr id="216" name="Location Pin"/>
          <p:cNvSpPr/>
          <p:nvPr/>
        </p:nvSpPr>
        <p:spPr>
          <a:xfrm>
            <a:off x="1528948" y="4339511"/>
            <a:ext cx="577207" cy="9302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DA373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7" name="Региональные партнеры:"/>
          <p:cNvSpPr txBox="1"/>
          <p:nvPr/>
        </p:nvSpPr>
        <p:spPr>
          <a:xfrm>
            <a:off x="2299777" y="11513725"/>
            <a:ext cx="5110808"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6200"/>
              </a:lnSpc>
              <a:spcBef>
                <a:spcPts val="1200"/>
              </a:spcBef>
              <a:defRPr sz="3000">
                <a:latin typeface="Helvetica"/>
                <a:ea typeface="Helvetica"/>
                <a:cs typeface="Helvetica"/>
                <a:sym typeface="Helvetica"/>
              </a:defRPr>
            </a:lvl1pPr>
          </a:lstStyle>
          <a:p>
            <a:r>
              <a:t>Региональные партнеры: </a:t>
            </a:r>
          </a:p>
        </p:txBody>
      </p:sp>
      <p:sp>
        <p:nvSpPr>
          <p:cNvPr id="218" name="Великий Новгород Владивосток Волжский Вологда Екатеринбург Ижевск Казань Калуга Красноярск Орел Пермь Рязань Самара Саранск Симферополь Смоленск Томск Тюмень Ульяновск Уфа Чебоксары Черкесск Омск"/>
          <p:cNvSpPr txBox="1"/>
          <p:nvPr/>
        </p:nvSpPr>
        <p:spPr>
          <a:xfrm>
            <a:off x="2299777" y="12175077"/>
            <a:ext cx="8010726" cy="9302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ts val="4000"/>
              </a:lnSpc>
              <a:spcBef>
                <a:spcPts val="1200"/>
              </a:spcBef>
              <a:defRPr sz="1500" b="0">
                <a:latin typeface="Helvetica"/>
                <a:ea typeface="Helvetica"/>
                <a:cs typeface="Helvetica"/>
                <a:sym typeface="Helvetica"/>
              </a:defRPr>
            </a:lvl1pPr>
          </a:lstStyle>
          <a:p>
            <a:r>
              <a:t>Великий Новгород Владивосток Волжский Вологда Екатеринбург Ижевск Казань Калуга Красноярск Орел Пермь Рязань Самара Саранск Симферополь Смоленск Томск Тюмень Ульяновск Уфа Чебоксары Черкесск Омск </a:t>
            </a:r>
          </a:p>
        </p:txBody>
      </p:sp>
      <p:sp>
        <p:nvSpPr>
          <p:cNvPr id="219" name="Location Pin"/>
          <p:cNvSpPr/>
          <p:nvPr/>
        </p:nvSpPr>
        <p:spPr>
          <a:xfrm>
            <a:off x="1528948" y="11641759"/>
            <a:ext cx="577207" cy="9302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3874B7"/>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0" name="Location Pin"/>
          <p:cNvSpPr/>
          <p:nvPr/>
        </p:nvSpPr>
        <p:spPr>
          <a:xfrm>
            <a:off x="16160007" y="7876355"/>
            <a:ext cx="577207" cy="93027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pic>
        <p:nvPicPr>
          <p:cNvPr id="221" name="Image" descr="Image"/>
          <p:cNvPicPr>
            <a:picLocks noChangeAspect="1"/>
          </p:cNvPicPr>
          <p:nvPr/>
        </p:nvPicPr>
        <p:blipFill>
          <a:blip r:embed="rId2">
            <a:extLst/>
          </a:blip>
          <a:stretch>
            <a:fillRect/>
          </a:stretch>
        </p:blipFill>
        <p:spPr>
          <a:xfrm>
            <a:off x="2240854" y="5602850"/>
            <a:ext cx="13707045" cy="7511511"/>
          </a:xfrm>
          <a:prstGeom prst="rect">
            <a:avLst/>
          </a:prstGeom>
          <a:ln w="12700">
            <a:miter lim="400000"/>
          </a:ln>
        </p:spPr>
      </p:pic>
      <p:pic>
        <p:nvPicPr>
          <p:cNvPr id="222" name="Image" descr="Image"/>
          <p:cNvPicPr>
            <a:picLocks noChangeAspect="1"/>
          </p:cNvPicPr>
          <p:nvPr/>
        </p:nvPicPr>
        <p:blipFill>
          <a:blip r:embed="rId3">
            <a:extLst/>
          </a:blip>
          <a:stretch>
            <a:fillRect/>
          </a:stretch>
        </p:blipFill>
        <p:spPr>
          <a:xfrm>
            <a:off x="15555793" y="3458175"/>
            <a:ext cx="8122549" cy="4009745"/>
          </a:xfrm>
          <a:prstGeom prst="rect">
            <a:avLst/>
          </a:prstGeom>
          <a:ln w="12700">
            <a:miter lim="400000"/>
          </a:ln>
        </p:spPr>
      </p:pic>
      <p:sp>
        <p:nvSpPr>
          <p:cNvPr id="223" name="8"/>
          <p:cNvSpPr txBox="1"/>
          <p:nvPr/>
        </p:nvSpPr>
        <p:spPr>
          <a:xfrm>
            <a:off x="23772254" y="13027739"/>
            <a:ext cx="367470"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8</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www.exportcenter.ru +7 (495) 937-47-47 info@exportcenter.ru Москва, Краснопресненская наб. 12, подъезд 9"/>
          <p:cNvSpPr txBox="1"/>
          <p:nvPr/>
        </p:nvSpPr>
        <p:spPr>
          <a:xfrm>
            <a:off x="1968055" y="9251753"/>
            <a:ext cx="10721783" cy="38766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200000"/>
              </a:lnSpc>
              <a:spcBef>
                <a:spcPts val="1000"/>
              </a:spcBef>
              <a:defRPr sz="3500">
                <a:solidFill>
                  <a:srgbClr val="231F20"/>
                </a:solidFill>
                <a:latin typeface="Helvetica"/>
                <a:ea typeface="Helvetica"/>
                <a:cs typeface="Helvetica"/>
                <a:sym typeface="Helvetica"/>
              </a:defRPr>
            </a:pPr>
            <a:r>
              <a:t>www.exportcenter.ru</a:t>
            </a:r>
            <a:br/>
            <a:r>
              <a:t>+7 (495) 937-47-47</a:t>
            </a:r>
            <a:br/>
            <a:r>
              <a:t>info@exportcenter.ru</a:t>
            </a:r>
            <a:br/>
            <a:r>
              <a:t>Москва, Краснопресненская наб. 12, подъезд 9</a:t>
            </a:r>
          </a:p>
        </p:txBody>
      </p:sp>
      <p:pic>
        <p:nvPicPr>
          <p:cNvPr id="512" name="Image" descr="Image"/>
          <p:cNvPicPr>
            <a:picLocks noChangeAspect="1"/>
          </p:cNvPicPr>
          <p:nvPr/>
        </p:nvPicPr>
        <p:blipFill>
          <a:blip r:embed="rId2">
            <a:extLst/>
          </a:blip>
          <a:stretch>
            <a:fillRect/>
          </a:stretch>
        </p:blipFill>
        <p:spPr>
          <a:xfrm>
            <a:off x="15477343" y="1079474"/>
            <a:ext cx="7702868" cy="3017241"/>
          </a:xfrm>
          <a:prstGeom prst="rect">
            <a:avLst/>
          </a:prstGeom>
          <a:ln w="12700">
            <a:miter lim="400000"/>
          </a:ln>
        </p:spPr>
      </p:pic>
      <p:pic>
        <p:nvPicPr>
          <p:cNvPr id="513" name="Image" descr="Image"/>
          <p:cNvPicPr>
            <a:picLocks noChangeAspect="1"/>
          </p:cNvPicPr>
          <p:nvPr/>
        </p:nvPicPr>
        <p:blipFill>
          <a:blip r:embed="rId3">
            <a:extLst/>
          </a:blip>
          <a:stretch>
            <a:fillRect/>
          </a:stretch>
        </p:blipFill>
        <p:spPr>
          <a:xfrm>
            <a:off x="1001909" y="9359874"/>
            <a:ext cx="584973" cy="366043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14.jpg" descr="1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38"/>
            <a:ext cx="24384001" cy="13712724"/>
          </a:xfrm>
          <a:prstGeom prst="rect">
            <a:avLst/>
          </a:prstGeom>
          <a:ln w="12700">
            <a:miter lim="400000"/>
          </a:ln>
        </p:spPr>
      </p:pic>
      <p:sp>
        <p:nvSpPr>
          <p:cNvPr id="240" name="Rectangle"/>
          <p:cNvSpPr/>
          <p:nvPr/>
        </p:nvSpPr>
        <p:spPr>
          <a:xfrm>
            <a:off x="1254496" y="3446812"/>
            <a:ext cx="15178232" cy="6822376"/>
          </a:xfrm>
          <a:prstGeom prst="rect">
            <a:avLst/>
          </a:prstGeom>
          <a:solidFill>
            <a:srgbClr val="0F2E5B">
              <a:alpha val="74951"/>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41" name="ПРОДУКТЫ ГРУППЫ…"/>
          <p:cNvSpPr txBox="1"/>
          <p:nvPr/>
        </p:nvSpPr>
        <p:spPr>
          <a:xfrm>
            <a:off x="1984194" y="4043362"/>
            <a:ext cx="13718835" cy="56292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a:defRPr sz="12000">
                <a:solidFill>
                  <a:srgbClr val="FFFFFF"/>
                </a:solidFill>
                <a:latin typeface="Helvetica"/>
                <a:ea typeface="Helvetica"/>
                <a:cs typeface="Helvetica"/>
                <a:sym typeface="Helvetica"/>
              </a:defRPr>
            </a:pPr>
            <a:r>
              <a:t>ПРОДУКТЫ ГРУППЫ </a:t>
            </a:r>
          </a:p>
          <a:p>
            <a:pPr algn="l">
              <a:defRPr sz="12000">
                <a:solidFill>
                  <a:srgbClr val="FFFFFF"/>
                </a:solidFill>
                <a:latin typeface="Helvetica"/>
                <a:ea typeface="Helvetica"/>
                <a:cs typeface="Helvetica"/>
                <a:sym typeface="Helvetica"/>
              </a:defRPr>
            </a:pPr>
            <a:r>
              <a:t>РЭЦ </a:t>
            </a:r>
          </a:p>
        </p:txBody>
      </p:sp>
      <p:sp>
        <p:nvSpPr>
          <p:cNvPr id="242" name="Triangle"/>
          <p:cNvSpPr/>
          <p:nvPr/>
        </p:nvSpPr>
        <p:spPr>
          <a:xfrm rot="5400000">
            <a:off x="14221773" y="6055962"/>
            <a:ext cx="6822376" cy="160407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DA373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43" name="10"/>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10</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ф"/>
          <p:cNvSpPr/>
          <p:nvPr/>
        </p:nvSpPr>
        <p:spPr>
          <a:xfrm>
            <a:off x="2256795" y="3103394"/>
            <a:ext cx="11899195" cy="9145953"/>
          </a:xfrm>
          <a:custGeom>
            <a:avLst/>
            <a:gdLst/>
            <a:ahLst/>
            <a:cxnLst>
              <a:cxn ang="0">
                <a:pos x="wd2" y="hd2"/>
              </a:cxn>
              <a:cxn ang="5400000">
                <a:pos x="wd2" y="hd2"/>
              </a:cxn>
              <a:cxn ang="10800000">
                <a:pos x="wd2" y="hd2"/>
              </a:cxn>
              <a:cxn ang="16200000">
                <a:pos x="wd2" y="hd2"/>
              </a:cxn>
            </a:cxnLst>
            <a:rect l="0" t="0" r="r" b="b"/>
            <a:pathLst>
              <a:path w="21600" h="21600" extrusionOk="0">
                <a:moveTo>
                  <a:pt x="107" y="4276"/>
                </a:moveTo>
                <a:lnTo>
                  <a:pt x="107" y="21600"/>
                </a:lnTo>
                <a:lnTo>
                  <a:pt x="21600" y="21600"/>
                </a:lnTo>
                <a:lnTo>
                  <a:pt x="21600" y="0"/>
                </a:lnTo>
                <a:lnTo>
                  <a:pt x="0" y="0"/>
                </a:lnTo>
                <a:lnTo>
                  <a:pt x="0" y="1313"/>
                </a:lnTo>
                <a:lnTo>
                  <a:pt x="431" y="752"/>
                </a:lnTo>
              </a:path>
            </a:pathLst>
          </a:custGeom>
          <a:ln w="63500">
            <a:solidFill>
              <a:srgbClr val="0F2E5B"/>
            </a:solidFill>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000" b="0">
                <a:solidFill>
                  <a:srgbClr val="FFFFFF"/>
                </a:solidFill>
                <a:latin typeface="+mn-lt"/>
                <a:ea typeface="+mn-ea"/>
                <a:cs typeface="+mn-cs"/>
                <a:sym typeface="Helvetica Neue Medium"/>
              </a:defRPr>
            </a:lvl1pPr>
          </a:lstStyle>
          <a:p>
            <a:r>
              <a:t>ф</a:t>
            </a:r>
          </a:p>
        </p:txBody>
      </p:sp>
      <p:sp>
        <p:nvSpPr>
          <p:cNvPr id="246" name="Выбор рынка и поиск покупателя…"/>
          <p:cNvSpPr txBox="1"/>
          <p:nvPr/>
        </p:nvSpPr>
        <p:spPr>
          <a:xfrm>
            <a:off x="3965213" y="3575579"/>
            <a:ext cx="6774289" cy="2632130"/>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sz="1866" b="1" dirty="0" err="1"/>
              <a:t>Выбор</a:t>
            </a:r>
            <a:r>
              <a:rPr sz="1866" b="1" dirty="0"/>
              <a:t> </a:t>
            </a:r>
            <a:r>
              <a:rPr sz="1866" b="1" dirty="0" err="1"/>
              <a:t>рынка</a:t>
            </a:r>
            <a:r>
              <a:rPr sz="1866" b="1" dirty="0"/>
              <a:t> </a:t>
            </a:r>
            <a:r>
              <a:rPr sz="1866" b="1" dirty="0" err="1"/>
              <a:t>и</a:t>
            </a:r>
            <a:r>
              <a:rPr sz="1866" b="1" dirty="0"/>
              <a:t> </a:t>
            </a:r>
            <a:r>
              <a:rPr sz="1866" b="1" dirty="0" err="1"/>
              <a:t>поиск</a:t>
            </a:r>
            <a:r>
              <a:rPr sz="1866" b="1" dirty="0"/>
              <a:t> </a:t>
            </a:r>
            <a:r>
              <a:rPr sz="1866" b="1" dirty="0" err="1"/>
              <a:t>покупателя</a:t>
            </a:r>
            <a:r>
              <a:rPr sz="1866" b="1" dirty="0"/>
              <a:t> </a:t>
            </a:r>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Аналитика</a:t>
            </a:r>
            <a:r>
              <a:rPr dirty="0"/>
              <a:t> </a:t>
            </a:r>
            <a:r>
              <a:rPr dirty="0" err="1"/>
              <a:t>и</a:t>
            </a:r>
            <a:r>
              <a:rPr dirty="0"/>
              <a:t> </a:t>
            </a:r>
            <a:r>
              <a:rPr dirty="0" err="1"/>
              <a:t>исследования</a:t>
            </a:r>
            <a:r>
              <a:rPr dirty="0"/>
              <a:t> </a:t>
            </a:r>
            <a:endParaRPr sz="1200"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Поиск</a:t>
            </a:r>
            <a:r>
              <a:rPr dirty="0"/>
              <a:t> </a:t>
            </a:r>
            <a:r>
              <a:rPr dirty="0" err="1"/>
              <a:t>потенциальных</a:t>
            </a:r>
            <a:r>
              <a:rPr dirty="0"/>
              <a:t> </a:t>
            </a:r>
            <a:r>
              <a:rPr dirty="0" err="1"/>
              <a:t>покупателеи</a:t>
            </a:r>
            <a:r>
              <a:rPr dirty="0"/>
              <a:t>̆ </a:t>
            </a:r>
            <a:r>
              <a:rPr dirty="0" err="1"/>
              <a:t>и</a:t>
            </a:r>
            <a:r>
              <a:rPr dirty="0"/>
              <a:t> </a:t>
            </a:r>
            <a:r>
              <a:rPr dirty="0" err="1"/>
              <a:t>партнеров</a:t>
            </a:r>
            <a:r>
              <a:rPr dirty="0"/>
              <a:t> </a:t>
            </a:r>
            <a:r>
              <a:rPr dirty="0" err="1"/>
              <a:t>на</a:t>
            </a:r>
            <a:r>
              <a:rPr dirty="0"/>
              <a:t> </a:t>
            </a:r>
            <a:r>
              <a:rPr dirty="0" err="1"/>
              <a:t>внешних</a:t>
            </a:r>
            <a:r>
              <a:rPr dirty="0"/>
              <a:t> </a:t>
            </a:r>
            <a:r>
              <a:rPr dirty="0" err="1"/>
              <a:t>рынках</a:t>
            </a:r>
            <a:endParaRPr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Выставки</a:t>
            </a:r>
            <a:r>
              <a:rPr dirty="0"/>
              <a:t> </a:t>
            </a:r>
            <a:r>
              <a:rPr dirty="0" err="1"/>
              <a:t>и</a:t>
            </a:r>
            <a:r>
              <a:rPr dirty="0"/>
              <a:t> </a:t>
            </a:r>
            <a:r>
              <a:rPr dirty="0" err="1"/>
              <a:t>специализированные</a:t>
            </a:r>
            <a:r>
              <a:rPr dirty="0"/>
              <a:t> </a:t>
            </a:r>
            <a:r>
              <a:rPr dirty="0" err="1"/>
              <a:t>бизнес-миссии</a:t>
            </a:r>
            <a:endParaRPr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Международные</a:t>
            </a:r>
            <a:r>
              <a:rPr dirty="0"/>
              <a:t> </a:t>
            </a:r>
            <a:r>
              <a:rPr dirty="0" err="1"/>
              <a:t>проекты</a:t>
            </a:r>
            <a:r>
              <a:rPr dirty="0"/>
              <a:t> </a:t>
            </a:r>
            <a:r>
              <a:rPr dirty="0" err="1"/>
              <a:t>и</a:t>
            </a:r>
            <a:r>
              <a:rPr dirty="0"/>
              <a:t> </a:t>
            </a:r>
            <a:r>
              <a:rPr dirty="0" err="1"/>
              <a:t>тендеры</a:t>
            </a:r>
            <a:r>
              <a:rPr dirty="0"/>
              <a:t> </a:t>
            </a:r>
          </a:p>
        </p:txBody>
      </p:sp>
      <p:sp>
        <p:nvSpPr>
          <p:cNvPr id="247" name="Подготовка товара к требованиям рынка…"/>
          <p:cNvSpPr txBox="1"/>
          <p:nvPr/>
        </p:nvSpPr>
        <p:spPr>
          <a:xfrm>
            <a:off x="3965213" y="6489345"/>
            <a:ext cx="5124800" cy="2108910"/>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50000"/>
              </a:lnSpc>
              <a:spcBef>
                <a:spcPts val="1200"/>
              </a:spcBef>
              <a:buClr>
                <a:srgbClr val="000000"/>
              </a:buClr>
              <a:buFont typeface="Times"/>
              <a:defRPr sz="1866">
                <a:latin typeface="Helvetica"/>
                <a:ea typeface="Helvetica"/>
                <a:cs typeface="Helvetica"/>
                <a:sym typeface="Helvetica"/>
              </a:defRPr>
            </a:pPr>
            <a:r>
              <a:rPr dirty="0" err="1"/>
              <a:t>Подготовка</a:t>
            </a:r>
            <a:r>
              <a:rPr dirty="0"/>
              <a:t> </a:t>
            </a:r>
            <a:r>
              <a:rPr dirty="0" err="1"/>
              <a:t>товара</a:t>
            </a:r>
            <a:r>
              <a:rPr dirty="0"/>
              <a:t> </a:t>
            </a:r>
            <a:r>
              <a:rPr dirty="0" err="1"/>
              <a:t>к</a:t>
            </a:r>
            <a:r>
              <a:rPr dirty="0"/>
              <a:t> </a:t>
            </a:r>
            <a:r>
              <a:rPr dirty="0" err="1"/>
              <a:t>требованиям</a:t>
            </a:r>
            <a:r>
              <a:rPr dirty="0"/>
              <a:t> </a:t>
            </a:r>
            <a:r>
              <a:rPr dirty="0" err="1"/>
              <a:t>рынка</a:t>
            </a:r>
            <a:endParaRPr dirty="0"/>
          </a:p>
          <a:p>
            <a:pPr algn="l" defTabSz="457200">
              <a:lnSpc>
                <a:spcPct val="150000"/>
              </a:lnSpc>
              <a:spcBef>
                <a:spcPts val="1200"/>
              </a:spcBef>
              <a:buClr>
                <a:srgbClr val="000000"/>
              </a:buClr>
              <a:buFont typeface="Times"/>
              <a:defRPr sz="1866">
                <a:latin typeface="Helvetica"/>
                <a:ea typeface="Helvetica"/>
                <a:cs typeface="Helvetica"/>
                <a:sym typeface="Helvetica"/>
              </a:defRPr>
            </a:pPr>
            <a:r>
              <a:rPr sz="1600" b="0" dirty="0" err="1"/>
              <a:t>Сертификация</a:t>
            </a:r>
            <a:r>
              <a:rPr sz="1600" b="0" dirty="0"/>
              <a:t> </a:t>
            </a:r>
            <a:endParaRPr sz="1200" b="0" dirty="0"/>
          </a:p>
          <a:p>
            <a:pPr algn="l" defTabSz="457200">
              <a:lnSpc>
                <a:spcPct val="150000"/>
              </a:lnSpc>
              <a:spcBef>
                <a:spcPts val="1200"/>
              </a:spcBef>
              <a:buClr>
                <a:srgbClr val="000000"/>
              </a:buClr>
              <a:buFont typeface="Times"/>
              <a:defRPr sz="1866">
                <a:latin typeface="Helvetica"/>
                <a:ea typeface="Helvetica"/>
                <a:cs typeface="Helvetica"/>
                <a:sym typeface="Helvetica"/>
              </a:defRPr>
            </a:pPr>
            <a:r>
              <a:rPr sz="1600" b="0" dirty="0" err="1"/>
              <a:t>Патентование</a:t>
            </a:r>
            <a:endParaRPr sz="1600" b="0" dirty="0"/>
          </a:p>
          <a:p>
            <a:pPr algn="l" defTabSz="457200">
              <a:lnSpc>
                <a:spcPct val="150000"/>
              </a:lnSpc>
              <a:spcBef>
                <a:spcPts val="1200"/>
              </a:spcBef>
              <a:buClr>
                <a:srgbClr val="000000"/>
              </a:buClr>
              <a:buFont typeface="Times"/>
              <a:defRPr sz="1866">
                <a:latin typeface="Helvetica"/>
                <a:ea typeface="Helvetica"/>
                <a:cs typeface="Helvetica"/>
                <a:sym typeface="Helvetica"/>
              </a:defRPr>
            </a:pPr>
            <a:r>
              <a:rPr sz="1600" b="0" dirty="0" err="1"/>
              <a:t>Лицензирование</a:t>
            </a:r>
            <a:r>
              <a:rPr sz="1600" b="0" dirty="0"/>
              <a:t> </a:t>
            </a:r>
          </a:p>
        </p:txBody>
      </p:sp>
      <p:sp>
        <p:nvSpPr>
          <p:cNvPr id="248" name="Переговоры и заключение контракта…"/>
          <p:cNvSpPr txBox="1"/>
          <p:nvPr/>
        </p:nvSpPr>
        <p:spPr>
          <a:xfrm>
            <a:off x="3965213" y="9209948"/>
            <a:ext cx="8681863" cy="2108910"/>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sz="1866" b="1" dirty="0" err="1"/>
              <a:t>Переговоры</a:t>
            </a:r>
            <a:r>
              <a:rPr sz="1866" b="1" dirty="0"/>
              <a:t> </a:t>
            </a:r>
            <a:r>
              <a:rPr sz="1866" b="1" dirty="0" err="1"/>
              <a:t>и</a:t>
            </a:r>
            <a:r>
              <a:rPr sz="1866" b="1" dirty="0"/>
              <a:t> </a:t>
            </a:r>
            <a:r>
              <a:rPr sz="1866" b="1" dirty="0" err="1"/>
              <a:t>заключение</a:t>
            </a:r>
            <a:r>
              <a:rPr sz="1866" b="1" dirty="0"/>
              <a:t> </a:t>
            </a:r>
            <a:r>
              <a:rPr sz="1866" b="1" dirty="0" err="1"/>
              <a:t>контракта</a:t>
            </a:r>
            <a:endParaRPr sz="1866" b="1"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Правовая</a:t>
            </a:r>
            <a:r>
              <a:rPr dirty="0"/>
              <a:t> </a:t>
            </a:r>
            <a:r>
              <a:rPr dirty="0" err="1"/>
              <a:t>поддержка</a:t>
            </a:r>
            <a:r>
              <a:rPr dirty="0"/>
              <a:t> </a:t>
            </a:r>
            <a:endParaRPr sz="1200"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Организация</a:t>
            </a:r>
            <a:r>
              <a:rPr dirty="0"/>
              <a:t> </a:t>
            </a:r>
            <a:r>
              <a:rPr dirty="0" err="1"/>
              <a:t>переговоров</a:t>
            </a:r>
            <a:r>
              <a:rPr dirty="0"/>
              <a:t> </a:t>
            </a:r>
            <a:endParaRPr sz="1200"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Подготовка</a:t>
            </a:r>
            <a:r>
              <a:rPr dirty="0"/>
              <a:t> </a:t>
            </a:r>
            <a:r>
              <a:rPr dirty="0" err="1"/>
              <a:t>эффективного</a:t>
            </a:r>
            <a:r>
              <a:rPr dirty="0"/>
              <a:t> </a:t>
            </a:r>
            <a:r>
              <a:rPr dirty="0" err="1"/>
              <a:t>коммерческого</a:t>
            </a:r>
            <a:r>
              <a:rPr dirty="0"/>
              <a:t> </a:t>
            </a:r>
            <a:r>
              <a:rPr dirty="0" err="1"/>
              <a:t>предложения</a:t>
            </a:r>
            <a:r>
              <a:rPr dirty="0"/>
              <a:t> </a:t>
            </a:r>
            <a:r>
              <a:rPr dirty="0" err="1"/>
              <a:t>и</a:t>
            </a:r>
            <a:r>
              <a:rPr dirty="0"/>
              <a:t> </a:t>
            </a:r>
            <a:r>
              <a:rPr dirty="0" err="1"/>
              <a:t>маркетинговых</a:t>
            </a:r>
            <a:r>
              <a:rPr dirty="0"/>
              <a:t> </a:t>
            </a:r>
            <a:r>
              <a:rPr dirty="0" err="1"/>
              <a:t>материалов</a:t>
            </a:r>
            <a:r>
              <a:rPr dirty="0"/>
              <a:t> </a:t>
            </a:r>
          </a:p>
        </p:txBody>
      </p:sp>
      <p:sp>
        <p:nvSpPr>
          <p:cNvPr id="249" name="Оценка ресурсов…"/>
          <p:cNvSpPr txBox="1"/>
          <p:nvPr/>
        </p:nvSpPr>
        <p:spPr>
          <a:xfrm>
            <a:off x="15964396" y="3667000"/>
            <a:ext cx="6291786" cy="1585689"/>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sz="1866" b="1" dirty="0" err="1"/>
              <a:t>Оценка</a:t>
            </a:r>
            <a:r>
              <a:rPr sz="1866" b="1" dirty="0"/>
              <a:t> </a:t>
            </a:r>
            <a:r>
              <a:rPr sz="1866" b="1" dirty="0" err="1"/>
              <a:t>ресурсов</a:t>
            </a:r>
            <a:endParaRPr sz="1866" b="1"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Образовательные</a:t>
            </a:r>
            <a:r>
              <a:rPr dirty="0"/>
              <a:t> </a:t>
            </a:r>
            <a:r>
              <a:rPr dirty="0" err="1"/>
              <a:t>услуги</a:t>
            </a:r>
            <a:r>
              <a:rPr dirty="0"/>
              <a:t> (</a:t>
            </a:r>
            <a:r>
              <a:rPr dirty="0" err="1"/>
              <a:t>Школа</a:t>
            </a:r>
            <a:r>
              <a:rPr dirty="0"/>
              <a:t> </a:t>
            </a:r>
            <a:r>
              <a:rPr dirty="0" err="1"/>
              <a:t>экспорта</a:t>
            </a:r>
            <a:r>
              <a:rPr dirty="0"/>
              <a:t> РЭЦ) </a:t>
            </a:r>
            <a:endParaRPr sz="1200"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Предэкспортное</a:t>
            </a:r>
            <a:r>
              <a:rPr dirty="0"/>
              <a:t> </a:t>
            </a:r>
            <a:r>
              <a:rPr dirty="0" err="1"/>
              <a:t>финансирование</a:t>
            </a:r>
            <a:r>
              <a:rPr dirty="0"/>
              <a:t> (РОСЭКСИМБАНК, ЭКСАР) </a:t>
            </a:r>
          </a:p>
        </p:txBody>
      </p:sp>
      <p:sp>
        <p:nvSpPr>
          <p:cNvPr id="250" name="Подготовка к экспорту…"/>
          <p:cNvSpPr txBox="1"/>
          <p:nvPr/>
        </p:nvSpPr>
        <p:spPr>
          <a:xfrm>
            <a:off x="15964396" y="5782623"/>
            <a:ext cx="3448059" cy="1585689"/>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50000"/>
              </a:lnSpc>
              <a:spcBef>
                <a:spcPts val="1200"/>
              </a:spcBef>
              <a:buClr>
                <a:srgbClr val="000000"/>
              </a:buClr>
              <a:buFont typeface="Times"/>
              <a:defRPr sz="1866">
                <a:latin typeface="Helvetica"/>
                <a:ea typeface="Helvetica"/>
                <a:cs typeface="Helvetica"/>
                <a:sym typeface="Helvetica"/>
              </a:defRPr>
            </a:pPr>
            <a:r>
              <a:rPr dirty="0" err="1"/>
              <a:t>Подготовка</a:t>
            </a:r>
            <a:r>
              <a:rPr dirty="0"/>
              <a:t> </a:t>
            </a:r>
            <a:r>
              <a:rPr dirty="0" err="1"/>
              <a:t>к</a:t>
            </a:r>
            <a:r>
              <a:rPr dirty="0"/>
              <a:t> </a:t>
            </a:r>
            <a:r>
              <a:rPr dirty="0" err="1"/>
              <a:t>экспорту</a:t>
            </a:r>
            <a:r>
              <a:rPr dirty="0"/>
              <a:t> </a:t>
            </a:r>
            <a:endParaRPr sz="1200" b="0"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Консультирование</a:t>
            </a:r>
            <a:r>
              <a:rPr dirty="0"/>
              <a:t> </a:t>
            </a:r>
            <a:r>
              <a:rPr dirty="0" err="1"/>
              <a:t>по</a:t>
            </a:r>
            <a:r>
              <a:rPr dirty="0"/>
              <a:t> </a:t>
            </a:r>
            <a:r>
              <a:rPr dirty="0" err="1"/>
              <a:t>логистике</a:t>
            </a:r>
            <a:r>
              <a:rPr dirty="0"/>
              <a:t> </a:t>
            </a:r>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Таможенное</a:t>
            </a:r>
            <a:r>
              <a:rPr dirty="0"/>
              <a:t> </a:t>
            </a:r>
            <a:r>
              <a:rPr dirty="0" err="1"/>
              <a:t>администрирование</a:t>
            </a:r>
            <a:r>
              <a:rPr dirty="0"/>
              <a:t> </a:t>
            </a:r>
          </a:p>
        </p:txBody>
      </p:sp>
      <p:sp>
        <p:nvSpPr>
          <p:cNvPr id="251" name="Оплата…"/>
          <p:cNvSpPr txBox="1"/>
          <p:nvPr/>
        </p:nvSpPr>
        <p:spPr>
          <a:xfrm>
            <a:off x="15964396" y="7636716"/>
            <a:ext cx="5531963" cy="2108910"/>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sz="1866" b="1" dirty="0" err="1"/>
              <a:t>Оплата</a:t>
            </a:r>
            <a:endParaRPr sz="1866" b="1"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Кредитно-гарантийная</a:t>
            </a:r>
            <a:r>
              <a:rPr dirty="0"/>
              <a:t> </a:t>
            </a:r>
            <a:r>
              <a:rPr dirty="0" err="1"/>
              <a:t>поддержка</a:t>
            </a:r>
            <a:r>
              <a:rPr dirty="0"/>
              <a:t> (РОСЭКСИМБАНК) </a:t>
            </a:r>
            <a:endParaRPr sz="1200"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Страхование</a:t>
            </a:r>
            <a:r>
              <a:rPr dirty="0"/>
              <a:t> (ЭКСАР)</a:t>
            </a:r>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Налоговое</a:t>
            </a:r>
            <a:r>
              <a:rPr dirty="0"/>
              <a:t> </a:t>
            </a:r>
            <a:r>
              <a:rPr dirty="0" err="1"/>
              <a:t>консультирование</a:t>
            </a:r>
            <a:r>
              <a:rPr dirty="0"/>
              <a:t> </a:t>
            </a:r>
          </a:p>
        </p:txBody>
      </p:sp>
      <p:sp>
        <p:nvSpPr>
          <p:cNvPr id="252" name="Продвижение и развитие…"/>
          <p:cNvSpPr txBox="1"/>
          <p:nvPr/>
        </p:nvSpPr>
        <p:spPr>
          <a:xfrm>
            <a:off x="15964396" y="10042437"/>
            <a:ext cx="4743285" cy="2108910"/>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sz="1866" b="1" dirty="0" err="1"/>
              <a:t>Продвижение</a:t>
            </a:r>
            <a:r>
              <a:rPr sz="1866" b="1" dirty="0"/>
              <a:t> </a:t>
            </a:r>
            <a:r>
              <a:rPr sz="1866" b="1" dirty="0" err="1"/>
              <a:t>и</a:t>
            </a:r>
            <a:r>
              <a:rPr sz="1866" b="1" dirty="0"/>
              <a:t> </a:t>
            </a:r>
            <a:r>
              <a:rPr sz="1866" b="1" dirty="0" err="1"/>
              <a:t>развитие</a:t>
            </a:r>
            <a:endParaRPr sz="1866" b="1"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Специальные</a:t>
            </a:r>
            <a:r>
              <a:rPr dirty="0"/>
              <a:t> </a:t>
            </a:r>
            <a:r>
              <a:rPr dirty="0" err="1"/>
              <a:t>программы</a:t>
            </a:r>
            <a:r>
              <a:rPr dirty="0"/>
              <a:t> </a:t>
            </a:r>
            <a:r>
              <a:rPr dirty="0" err="1"/>
              <a:t>поддержки</a:t>
            </a:r>
            <a:r>
              <a:rPr dirty="0"/>
              <a:t> </a:t>
            </a:r>
            <a:r>
              <a:rPr dirty="0" err="1"/>
              <a:t>экспорта</a:t>
            </a:r>
            <a:r>
              <a:rPr dirty="0"/>
              <a:t> </a:t>
            </a:r>
            <a:endParaRPr sz="1200"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Экспорт</a:t>
            </a:r>
            <a:r>
              <a:rPr dirty="0"/>
              <a:t> </a:t>
            </a:r>
            <a:r>
              <a:rPr dirty="0" err="1"/>
              <a:t>по</a:t>
            </a:r>
            <a:r>
              <a:rPr dirty="0"/>
              <a:t> </a:t>
            </a:r>
            <a:r>
              <a:rPr dirty="0" err="1"/>
              <a:t>каналам</a:t>
            </a:r>
            <a:r>
              <a:rPr dirty="0"/>
              <a:t> </a:t>
            </a:r>
            <a:r>
              <a:rPr dirty="0" err="1"/>
              <a:t>электроннои</a:t>
            </a:r>
            <a:r>
              <a:rPr dirty="0"/>
              <a:t>̆ </a:t>
            </a:r>
            <a:r>
              <a:rPr dirty="0" err="1"/>
              <a:t>торговли</a:t>
            </a:r>
            <a:endParaRPr dirty="0"/>
          </a:p>
          <a:p>
            <a:pPr algn="l" defTabSz="457200">
              <a:lnSpc>
                <a:spcPct val="150000"/>
              </a:lnSpc>
              <a:spcBef>
                <a:spcPts val="1200"/>
              </a:spcBef>
              <a:buClr>
                <a:srgbClr val="000000"/>
              </a:buClr>
              <a:buFont typeface="Times"/>
              <a:defRPr sz="1600" b="0">
                <a:latin typeface="Helvetica"/>
                <a:ea typeface="Helvetica"/>
                <a:cs typeface="Helvetica"/>
                <a:sym typeface="Helvetica"/>
              </a:defRPr>
            </a:pPr>
            <a:r>
              <a:rPr dirty="0" err="1"/>
              <a:t>Программа</a:t>
            </a:r>
            <a:r>
              <a:rPr dirty="0"/>
              <a:t> Made in Russia </a:t>
            </a:r>
          </a:p>
        </p:txBody>
      </p:sp>
      <p:sp>
        <p:nvSpPr>
          <p:cNvPr id="253" name="Rectangle"/>
          <p:cNvSpPr/>
          <p:nvPr/>
        </p:nvSpPr>
        <p:spPr>
          <a:xfrm>
            <a:off x="1528948" y="836612"/>
            <a:ext cx="17666361" cy="1336676"/>
          </a:xfrm>
          <a:prstGeom prst="rect">
            <a:avLst/>
          </a:pr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4" name="Пошаговая поддержка экспортера:"/>
          <p:cNvSpPr txBox="1"/>
          <p:nvPr/>
        </p:nvSpPr>
        <p:spPr>
          <a:xfrm>
            <a:off x="1782947" y="976312"/>
            <a:ext cx="16622664"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11300"/>
              </a:lnSpc>
              <a:spcBef>
                <a:spcPts val="1200"/>
              </a:spcBef>
              <a:defRPr sz="6000" cap="all">
                <a:solidFill>
                  <a:srgbClr val="FFFFFF"/>
                </a:solidFill>
                <a:latin typeface="Helvetica"/>
                <a:ea typeface="Helvetica"/>
                <a:cs typeface="Helvetica"/>
                <a:sym typeface="Helvetica"/>
              </a:defRPr>
            </a:lvl1pPr>
          </a:lstStyle>
          <a:p>
            <a:r>
              <a:t>Пошаговая поддержка экспортера: </a:t>
            </a:r>
          </a:p>
        </p:txBody>
      </p:sp>
      <p:pic>
        <p:nvPicPr>
          <p:cNvPr id="255" name="Image" descr="Image"/>
          <p:cNvPicPr>
            <a:picLocks noChangeAspect="1"/>
          </p:cNvPicPr>
          <p:nvPr/>
        </p:nvPicPr>
        <p:blipFill>
          <a:blip r:embed="rId2">
            <a:extLst/>
          </a:blip>
          <a:stretch>
            <a:fillRect/>
          </a:stretch>
        </p:blipFill>
        <p:spPr>
          <a:xfrm>
            <a:off x="1535773" y="4127415"/>
            <a:ext cx="1528458" cy="1528458"/>
          </a:xfrm>
          <a:prstGeom prst="rect">
            <a:avLst/>
          </a:prstGeom>
          <a:ln w="12700">
            <a:miter lim="400000"/>
          </a:ln>
        </p:spPr>
      </p:pic>
      <p:pic>
        <p:nvPicPr>
          <p:cNvPr id="256" name="Image" descr="Image"/>
          <p:cNvPicPr>
            <a:picLocks noChangeAspect="1"/>
          </p:cNvPicPr>
          <p:nvPr/>
        </p:nvPicPr>
        <p:blipFill>
          <a:blip r:embed="rId3">
            <a:extLst/>
          </a:blip>
          <a:stretch>
            <a:fillRect/>
          </a:stretch>
        </p:blipFill>
        <p:spPr>
          <a:xfrm>
            <a:off x="1535755" y="6779553"/>
            <a:ext cx="1528494" cy="1528494"/>
          </a:xfrm>
          <a:prstGeom prst="rect">
            <a:avLst/>
          </a:prstGeom>
          <a:ln w="12700">
            <a:miter lim="400000"/>
          </a:ln>
        </p:spPr>
      </p:pic>
      <p:pic>
        <p:nvPicPr>
          <p:cNvPr id="257" name="Image" descr="Image"/>
          <p:cNvPicPr>
            <a:picLocks noChangeAspect="1"/>
          </p:cNvPicPr>
          <p:nvPr/>
        </p:nvPicPr>
        <p:blipFill>
          <a:blip r:embed="rId4">
            <a:extLst/>
          </a:blip>
          <a:stretch>
            <a:fillRect/>
          </a:stretch>
        </p:blipFill>
        <p:spPr>
          <a:xfrm>
            <a:off x="1535645" y="9500047"/>
            <a:ext cx="1528714" cy="1528713"/>
          </a:xfrm>
          <a:prstGeom prst="rect">
            <a:avLst/>
          </a:prstGeom>
          <a:ln w="12700">
            <a:miter lim="400000"/>
          </a:ln>
        </p:spPr>
      </p:pic>
      <p:pic>
        <p:nvPicPr>
          <p:cNvPr id="258" name="Image" descr="Image"/>
          <p:cNvPicPr>
            <a:picLocks noChangeAspect="1"/>
          </p:cNvPicPr>
          <p:nvPr/>
        </p:nvPicPr>
        <p:blipFill>
          <a:blip r:embed="rId5">
            <a:extLst/>
          </a:blip>
          <a:stretch>
            <a:fillRect/>
          </a:stretch>
        </p:blipFill>
        <p:spPr>
          <a:xfrm>
            <a:off x="13379209" y="3695487"/>
            <a:ext cx="1528713" cy="1528714"/>
          </a:xfrm>
          <a:prstGeom prst="rect">
            <a:avLst/>
          </a:prstGeom>
          <a:ln w="12700">
            <a:miter lim="400000"/>
          </a:ln>
        </p:spPr>
      </p:pic>
      <p:pic>
        <p:nvPicPr>
          <p:cNvPr id="259" name="Image" descr="Image"/>
          <p:cNvPicPr>
            <a:picLocks noChangeAspect="1"/>
          </p:cNvPicPr>
          <p:nvPr/>
        </p:nvPicPr>
        <p:blipFill>
          <a:blip r:embed="rId6">
            <a:extLst/>
          </a:blip>
          <a:stretch>
            <a:fillRect/>
          </a:stretch>
        </p:blipFill>
        <p:spPr>
          <a:xfrm>
            <a:off x="13379129" y="5811030"/>
            <a:ext cx="1528875" cy="1528875"/>
          </a:xfrm>
          <a:prstGeom prst="rect">
            <a:avLst/>
          </a:prstGeom>
          <a:ln w="12700">
            <a:miter lim="400000"/>
          </a:ln>
        </p:spPr>
      </p:pic>
      <p:pic>
        <p:nvPicPr>
          <p:cNvPr id="260" name="Image" descr="Image"/>
          <p:cNvPicPr>
            <a:picLocks noChangeAspect="1"/>
          </p:cNvPicPr>
          <p:nvPr/>
        </p:nvPicPr>
        <p:blipFill>
          <a:blip r:embed="rId7">
            <a:extLst/>
          </a:blip>
          <a:stretch>
            <a:fillRect/>
          </a:stretch>
        </p:blipFill>
        <p:spPr>
          <a:xfrm>
            <a:off x="13379129" y="7926733"/>
            <a:ext cx="1528875" cy="1528875"/>
          </a:xfrm>
          <a:prstGeom prst="rect">
            <a:avLst/>
          </a:prstGeom>
          <a:ln w="12700">
            <a:miter lim="400000"/>
          </a:ln>
        </p:spPr>
      </p:pic>
      <p:pic>
        <p:nvPicPr>
          <p:cNvPr id="261" name="Image" descr="Image"/>
          <p:cNvPicPr>
            <a:picLocks noChangeAspect="1"/>
          </p:cNvPicPr>
          <p:nvPr/>
        </p:nvPicPr>
        <p:blipFill>
          <a:blip r:embed="rId8">
            <a:extLst/>
          </a:blip>
          <a:stretch>
            <a:fillRect/>
          </a:stretch>
        </p:blipFill>
        <p:spPr>
          <a:xfrm>
            <a:off x="13379209" y="10042437"/>
            <a:ext cx="1528713" cy="1528713"/>
          </a:xfrm>
          <a:prstGeom prst="rect">
            <a:avLst/>
          </a:prstGeom>
          <a:ln w="12700">
            <a:miter lim="400000"/>
          </a:ln>
        </p:spPr>
      </p:pic>
      <p:sp>
        <p:nvSpPr>
          <p:cNvPr id="262" name="1"/>
          <p:cNvSpPr txBox="1"/>
          <p:nvPr/>
        </p:nvSpPr>
        <p:spPr>
          <a:xfrm>
            <a:off x="3225040" y="4363006"/>
            <a:ext cx="579364"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11300"/>
              </a:lnSpc>
              <a:spcBef>
                <a:spcPts val="1200"/>
              </a:spcBef>
              <a:defRPr sz="6000" cap="all">
                <a:solidFill>
                  <a:srgbClr val="DA3732"/>
                </a:solidFill>
                <a:latin typeface="Helvetica"/>
                <a:ea typeface="Helvetica"/>
                <a:cs typeface="Helvetica"/>
                <a:sym typeface="Helvetica"/>
              </a:defRPr>
            </a:lvl1pPr>
          </a:lstStyle>
          <a:p>
            <a:r>
              <a:t>1</a:t>
            </a:r>
          </a:p>
        </p:txBody>
      </p:sp>
      <p:sp>
        <p:nvSpPr>
          <p:cNvPr id="263" name="2"/>
          <p:cNvSpPr txBox="1"/>
          <p:nvPr/>
        </p:nvSpPr>
        <p:spPr>
          <a:xfrm>
            <a:off x="3225040" y="7015162"/>
            <a:ext cx="579364"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11300"/>
              </a:lnSpc>
              <a:spcBef>
                <a:spcPts val="1200"/>
              </a:spcBef>
              <a:defRPr sz="6000" cap="all">
                <a:solidFill>
                  <a:srgbClr val="DA3732"/>
                </a:solidFill>
                <a:latin typeface="Helvetica"/>
                <a:ea typeface="Helvetica"/>
                <a:cs typeface="Helvetica"/>
                <a:sym typeface="Helvetica"/>
              </a:defRPr>
            </a:lvl1pPr>
          </a:lstStyle>
          <a:p>
            <a:r>
              <a:t>2</a:t>
            </a:r>
          </a:p>
        </p:txBody>
      </p:sp>
      <p:sp>
        <p:nvSpPr>
          <p:cNvPr id="264" name="3"/>
          <p:cNvSpPr txBox="1"/>
          <p:nvPr/>
        </p:nvSpPr>
        <p:spPr>
          <a:xfrm>
            <a:off x="3225040" y="9735765"/>
            <a:ext cx="579364"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11300"/>
              </a:lnSpc>
              <a:spcBef>
                <a:spcPts val="1200"/>
              </a:spcBef>
              <a:defRPr sz="6000" cap="all">
                <a:solidFill>
                  <a:srgbClr val="DA3732"/>
                </a:solidFill>
                <a:latin typeface="Helvetica"/>
                <a:ea typeface="Helvetica"/>
                <a:cs typeface="Helvetica"/>
                <a:sym typeface="Helvetica"/>
              </a:defRPr>
            </a:lvl1pPr>
          </a:lstStyle>
          <a:p>
            <a:r>
              <a:t>3</a:t>
            </a:r>
          </a:p>
        </p:txBody>
      </p:sp>
      <p:sp>
        <p:nvSpPr>
          <p:cNvPr id="265" name="4"/>
          <p:cNvSpPr txBox="1"/>
          <p:nvPr/>
        </p:nvSpPr>
        <p:spPr>
          <a:xfrm>
            <a:off x="15146477" y="3931206"/>
            <a:ext cx="579364"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11300"/>
              </a:lnSpc>
              <a:spcBef>
                <a:spcPts val="1200"/>
              </a:spcBef>
              <a:defRPr sz="6000" cap="all">
                <a:solidFill>
                  <a:srgbClr val="DA3732"/>
                </a:solidFill>
                <a:latin typeface="Helvetica"/>
                <a:ea typeface="Helvetica"/>
                <a:cs typeface="Helvetica"/>
                <a:sym typeface="Helvetica"/>
              </a:defRPr>
            </a:lvl1pPr>
          </a:lstStyle>
          <a:p>
            <a:r>
              <a:t>4</a:t>
            </a:r>
          </a:p>
        </p:txBody>
      </p:sp>
      <p:sp>
        <p:nvSpPr>
          <p:cNvPr id="266" name="5"/>
          <p:cNvSpPr txBox="1"/>
          <p:nvPr/>
        </p:nvSpPr>
        <p:spPr>
          <a:xfrm>
            <a:off x="15146477" y="6046829"/>
            <a:ext cx="579364"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11300"/>
              </a:lnSpc>
              <a:spcBef>
                <a:spcPts val="1200"/>
              </a:spcBef>
              <a:defRPr sz="6000" cap="all">
                <a:solidFill>
                  <a:srgbClr val="DA3732"/>
                </a:solidFill>
                <a:latin typeface="Helvetica"/>
                <a:ea typeface="Helvetica"/>
                <a:cs typeface="Helvetica"/>
                <a:sym typeface="Helvetica"/>
              </a:defRPr>
            </a:lvl1pPr>
          </a:lstStyle>
          <a:p>
            <a:r>
              <a:t>5</a:t>
            </a:r>
          </a:p>
        </p:txBody>
      </p:sp>
      <p:sp>
        <p:nvSpPr>
          <p:cNvPr id="267" name="6"/>
          <p:cNvSpPr txBox="1"/>
          <p:nvPr/>
        </p:nvSpPr>
        <p:spPr>
          <a:xfrm>
            <a:off x="15146477" y="8162533"/>
            <a:ext cx="579364"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11300"/>
              </a:lnSpc>
              <a:spcBef>
                <a:spcPts val="1200"/>
              </a:spcBef>
              <a:defRPr sz="6000" cap="all">
                <a:solidFill>
                  <a:srgbClr val="DA3732"/>
                </a:solidFill>
                <a:latin typeface="Helvetica"/>
                <a:ea typeface="Helvetica"/>
                <a:cs typeface="Helvetica"/>
                <a:sym typeface="Helvetica"/>
              </a:defRPr>
            </a:lvl1pPr>
          </a:lstStyle>
          <a:p>
            <a:r>
              <a:t>6</a:t>
            </a:r>
          </a:p>
        </p:txBody>
      </p:sp>
      <p:sp>
        <p:nvSpPr>
          <p:cNvPr id="268" name="7"/>
          <p:cNvSpPr txBox="1"/>
          <p:nvPr/>
        </p:nvSpPr>
        <p:spPr>
          <a:xfrm>
            <a:off x="15146477" y="10278156"/>
            <a:ext cx="579364"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11300"/>
              </a:lnSpc>
              <a:spcBef>
                <a:spcPts val="1200"/>
              </a:spcBef>
              <a:defRPr sz="6000" cap="all">
                <a:solidFill>
                  <a:srgbClr val="DA3732"/>
                </a:solidFill>
                <a:latin typeface="Helvetica"/>
                <a:ea typeface="Helvetica"/>
                <a:cs typeface="Helvetica"/>
                <a:sym typeface="Helvetica"/>
              </a:defRPr>
            </a:lvl1pPr>
          </a:lstStyle>
          <a:p>
            <a:r>
              <a:t>7</a:t>
            </a:r>
          </a:p>
        </p:txBody>
      </p:sp>
      <p:sp>
        <p:nvSpPr>
          <p:cNvPr id="269" name="11"/>
          <p:cNvSpPr txBox="1"/>
          <p:nvPr/>
        </p:nvSpPr>
        <p:spPr>
          <a:xfrm>
            <a:off x="23676725" y="13027739"/>
            <a:ext cx="558528"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11</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ectangle"/>
          <p:cNvSpPr/>
          <p:nvPr/>
        </p:nvSpPr>
        <p:spPr>
          <a:xfrm>
            <a:off x="12535017" y="6968939"/>
            <a:ext cx="10277935" cy="1308705"/>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2" name="Rectangle"/>
          <p:cNvSpPr/>
          <p:nvPr/>
        </p:nvSpPr>
        <p:spPr>
          <a:xfrm>
            <a:off x="12535017" y="8590315"/>
            <a:ext cx="10277935" cy="1895475"/>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3" name="Rectangle"/>
          <p:cNvSpPr/>
          <p:nvPr/>
        </p:nvSpPr>
        <p:spPr>
          <a:xfrm>
            <a:off x="12535017" y="10798461"/>
            <a:ext cx="10277935" cy="2295397"/>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4" name="Rectangle"/>
          <p:cNvSpPr/>
          <p:nvPr/>
        </p:nvSpPr>
        <p:spPr>
          <a:xfrm>
            <a:off x="1528948" y="6968939"/>
            <a:ext cx="10277934" cy="1308705"/>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5" name="Rectangle"/>
          <p:cNvSpPr/>
          <p:nvPr/>
        </p:nvSpPr>
        <p:spPr>
          <a:xfrm>
            <a:off x="1528948" y="8590314"/>
            <a:ext cx="10277934" cy="1895476"/>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6" name="Rectangle"/>
          <p:cNvSpPr/>
          <p:nvPr/>
        </p:nvSpPr>
        <p:spPr>
          <a:xfrm>
            <a:off x="1528948" y="10798461"/>
            <a:ext cx="10277934" cy="2295397"/>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7" name="Rectangle"/>
          <p:cNvSpPr/>
          <p:nvPr/>
        </p:nvSpPr>
        <p:spPr>
          <a:xfrm>
            <a:off x="1528948" y="3423415"/>
            <a:ext cx="21326105" cy="2295397"/>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8" name="Аналитика и исследования"/>
          <p:cNvSpPr txBox="1"/>
          <p:nvPr/>
        </p:nvSpPr>
        <p:spPr>
          <a:xfrm>
            <a:off x="1528948" y="2473531"/>
            <a:ext cx="5505575"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Аналитика и исследования </a:t>
            </a:r>
          </a:p>
        </p:txBody>
      </p:sp>
      <p:sp>
        <p:nvSpPr>
          <p:cNvPr id="279" name="Проводит Аналитический конъюнктурный центр, созданный на базе аналитического подразделения РЭЦ, при участии аналитического центра по внешней торговле при Минпромторге России и аналитического центра при Правительстве России"/>
          <p:cNvSpPr txBox="1"/>
          <p:nvPr/>
        </p:nvSpPr>
        <p:spPr>
          <a:xfrm>
            <a:off x="1782947" y="3623375"/>
            <a:ext cx="10444665" cy="18954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20000"/>
              </a:lnSpc>
              <a:spcBef>
                <a:spcPts val="1200"/>
              </a:spcBef>
              <a:buClr>
                <a:srgbClr val="000000"/>
              </a:buClr>
              <a:buFont typeface="Times"/>
              <a:defRPr sz="2500" b="0">
                <a:latin typeface="Helvetica"/>
                <a:ea typeface="Helvetica"/>
                <a:cs typeface="Helvetica"/>
                <a:sym typeface="Helvetica"/>
              </a:defRPr>
            </a:lvl1pPr>
          </a:lstStyle>
          <a:p>
            <a:r>
              <a:t>Проводит Аналитический конъюнктурный центр, созданный на базе аналитического подразделения РЭЦ, при участии аналитического центра по внешней торговле при Минпромторге России и аналитического центра при Правительстве России </a:t>
            </a:r>
          </a:p>
        </p:txBody>
      </p:sp>
      <p:sp>
        <p:nvSpPr>
          <p:cNvPr id="280" name="Специализированные аналитические обзоры и исследования…"/>
          <p:cNvSpPr txBox="1"/>
          <p:nvPr/>
        </p:nvSpPr>
        <p:spPr>
          <a:xfrm>
            <a:off x="12765915" y="3890698"/>
            <a:ext cx="9509314" cy="14839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Специализированные аналитические обзоры и исследования </a:t>
            </a:r>
          </a:p>
          <a:p>
            <a:pPr algn="l" defTabSz="457200">
              <a:lnSpc>
                <a:spcPct val="120000"/>
              </a:lnSpc>
              <a:spcBef>
                <a:spcPts val="1200"/>
              </a:spcBef>
              <a:buClr>
                <a:srgbClr val="000000"/>
              </a:buClr>
              <a:buFont typeface="Times"/>
              <a:defRPr sz="2000">
                <a:latin typeface="Helvetica"/>
                <a:ea typeface="Helvetica"/>
                <a:cs typeface="Helvetica"/>
                <a:sym typeface="Helvetica"/>
              </a:defRPr>
            </a:pPr>
            <a:r>
              <a:t>Востребованность продукции на внешних рынках </a:t>
            </a:r>
          </a:p>
          <a:p>
            <a:pPr algn="l" defTabSz="457200">
              <a:lnSpc>
                <a:spcPct val="120000"/>
              </a:lnSpc>
              <a:spcBef>
                <a:spcPts val="1200"/>
              </a:spcBef>
              <a:buClr>
                <a:srgbClr val="000000"/>
              </a:buClr>
              <a:buFont typeface="Times"/>
              <a:defRPr sz="2000">
                <a:latin typeface="Helvetica"/>
                <a:ea typeface="Helvetica"/>
                <a:cs typeface="Helvetica"/>
                <a:sym typeface="Helvetica"/>
              </a:defRPr>
            </a:pPr>
            <a:r>
              <a:t>Требования законодательства страны к импортируемой продукции </a:t>
            </a:r>
          </a:p>
        </p:txBody>
      </p:sp>
      <p:sp>
        <p:nvSpPr>
          <p:cNvPr id="281" name="Поиск партнеров и продвижение на внешние рынки"/>
          <p:cNvSpPr txBox="1"/>
          <p:nvPr/>
        </p:nvSpPr>
        <p:spPr>
          <a:xfrm>
            <a:off x="1528948" y="6056193"/>
            <a:ext cx="1027793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Поиск партнеров и продвижение на внешние рынки </a:t>
            </a:r>
          </a:p>
        </p:txBody>
      </p:sp>
      <p:sp>
        <p:nvSpPr>
          <p:cNvPr id="282" name="Международные проекты и тендеры…"/>
          <p:cNvSpPr txBox="1"/>
          <p:nvPr/>
        </p:nvSpPr>
        <p:spPr>
          <a:xfrm>
            <a:off x="12765915" y="7140373"/>
            <a:ext cx="9816139" cy="96583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Международные проекты и тендеры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Участие в зарубежных тендерах, как коммерческих, так и государственных </a:t>
            </a:r>
          </a:p>
        </p:txBody>
      </p:sp>
      <p:sp>
        <p:nvSpPr>
          <p:cNvPr id="283" name="Выставки и специализированные бизнес-миссии…"/>
          <p:cNvSpPr txBox="1"/>
          <p:nvPr/>
        </p:nvSpPr>
        <p:spPr>
          <a:xfrm>
            <a:off x="12765915" y="8872254"/>
            <a:ext cx="7533125" cy="13315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Выставки и специализированные бизнес-миссии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Обеспечение участия в международных конгрессно-выставочных мероприятиях и деловых миссиях </a:t>
            </a:r>
          </a:p>
        </p:txBody>
      </p:sp>
      <p:sp>
        <p:nvSpPr>
          <p:cNvPr id="284" name="Экспорт по каналам международной торговли…"/>
          <p:cNvSpPr txBox="1"/>
          <p:nvPr/>
        </p:nvSpPr>
        <p:spPr>
          <a:xfrm>
            <a:off x="12765915" y="10914601"/>
            <a:ext cx="9816139" cy="206311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Экспорт по каналам международной торговли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Размещение продукции компании на международных торговых онлайн-пло- щадках по партнерским программам; содействие в создании самостоятельной точки присутствия и размещении продук- ции на международных торговых онлайн-площадках </a:t>
            </a:r>
          </a:p>
        </p:txBody>
      </p:sp>
      <p:sp>
        <p:nvSpPr>
          <p:cNvPr id="285" name="Верхнеуровневый поиск и детальный поиск покупателей…"/>
          <p:cNvSpPr txBox="1"/>
          <p:nvPr/>
        </p:nvSpPr>
        <p:spPr>
          <a:xfrm>
            <a:off x="1782947" y="7140374"/>
            <a:ext cx="7871199" cy="96583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Верхнеуровневый поиск и детальный поиск покупателей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Передача контактов потенциальных иностранных покупателей </a:t>
            </a:r>
          </a:p>
        </p:txBody>
      </p:sp>
      <p:sp>
        <p:nvSpPr>
          <p:cNvPr id="286" name="Адаптация материалов и маркетинг…"/>
          <p:cNvSpPr txBox="1"/>
          <p:nvPr/>
        </p:nvSpPr>
        <p:spPr>
          <a:xfrm>
            <a:off x="1782947" y="8689374"/>
            <a:ext cx="8976768"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Адаптация материалов и маркетинг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Помощь в подготовке эффективного коммерческого предложения и маркетинговых материалов, адаптация и перевод рекламных материалов и документов </a:t>
            </a:r>
          </a:p>
        </p:txBody>
      </p:sp>
      <p:sp>
        <p:nvSpPr>
          <p:cNvPr id="287" name="Помощь в установлении деловых контактов с потенциальным покупателем…"/>
          <p:cNvSpPr txBox="1"/>
          <p:nvPr/>
        </p:nvSpPr>
        <p:spPr>
          <a:xfrm>
            <a:off x="1782947" y="11097481"/>
            <a:ext cx="7871199"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Помощь в установлении деловых контактов с потенциальным покупателем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Сопровождение переговорного процесса до этапа заключения экспортной сделки </a:t>
            </a:r>
          </a:p>
        </p:txBody>
      </p:sp>
      <p:sp>
        <p:nvSpPr>
          <p:cNvPr id="288" name="Rectangle"/>
          <p:cNvSpPr/>
          <p:nvPr/>
        </p:nvSpPr>
        <p:spPr>
          <a:xfrm>
            <a:off x="1528948" y="836612"/>
            <a:ext cx="17666361" cy="1336676"/>
          </a:xfrm>
          <a:prstGeom prst="rect">
            <a:avLst/>
          </a:prstGeom>
          <a:solidFill>
            <a:srgbClr val="0F2E5B"/>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9" name="НЕФИНАНСОВЫЕ ПРОДУКТЫ РЭЦ"/>
          <p:cNvSpPr txBox="1"/>
          <p:nvPr/>
        </p:nvSpPr>
        <p:spPr>
          <a:xfrm>
            <a:off x="1782947" y="976312"/>
            <a:ext cx="13683309"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11300"/>
              </a:lnSpc>
              <a:spcBef>
                <a:spcPts val="1200"/>
              </a:spcBef>
              <a:defRPr sz="6000" cap="all">
                <a:solidFill>
                  <a:srgbClr val="FFFFFF"/>
                </a:solidFill>
                <a:latin typeface="Helvetica"/>
                <a:ea typeface="Helvetica"/>
                <a:cs typeface="Helvetica"/>
                <a:sym typeface="Helvetica"/>
              </a:defRPr>
            </a:lvl1pPr>
          </a:lstStyle>
          <a:p>
            <a:r>
              <a:t>НЕФИНАНСОВЫЕ ПРОДУКТЫ РЭЦ </a:t>
            </a:r>
          </a:p>
        </p:txBody>
      </p:sp>
      <p:sp>
        <p:nvSpPr>
          <p:cNvPr id="290" name="12"/>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12</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Rectangle"/>
          <p:cNvSpPr/>
          <p:nvPr/>
        </p:nvSpPr>
        <p:spPr>
          <a:xfrm>
            <a:off x="1528948" y="8019018"/>
            <a:ext cx="10277934" cy="2053439"/>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3" name="Rectangle"/>
          <p:cNvSpPr/>
          <p:nvPr/>
        </p:nvSpPr>
        <p:spPr>
          <a:xfrm>
            <a:off x="12535017" y="8019018"/>
            <a:ext cx="10277934" cy="2053439"/>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4" name="Rectangle"/>
          <p:cNvSpPr/>
          <p:nvPr/>
        </p:nvSpPr>
        <p:spPr>
          <a:xfrm>
            <a:off x="1528948" y="10447893"/>
            <a:ext cx="10277934" cy="2053440"/>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5" name="Rectangle"/>
          <p:cNvSpPr/>
          <p:nvPr/>
        </p:nvSpPr>
        <p:spPr>
          <a:xfrm>
            <a:off x="12535017" y="10447893"/>
            <a:ext cx="10277934" cy="2053440"/>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6" name="Rectangle"/>
          <p:cNvSpPr/>
          <p:nvPr/>
        </p:nvSpPr>
        <p:spPr>
          <a:xfrm>
            <a:off x="1528948" y="2127414"/>
            <a:ext cx="10277934" cy="2053439"/>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7" name="Rectangle"/>
          <p:cNvSpPr/>
          <p:nvPr/>
        </p:nvSpPr>
        <p:spPr>
          <a:xfrm>
            <a:off x="12535017" y="2127414"/>
            <a:ext cx="10277934" cy="2053439"/>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8" name="Rectangle"/>
          <p:cNvSpPr/>
          <p:nvPr/>
        </p:nvSpPr>
        <p:spPr>
          <a:xfrm>
            <a:off x="1528948" y="4556289"/>
            <a:ext cx="10277934" cy="2053439"/>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9" name="Rectangle"/>
          <p:cNvSpPr/>
          <p:nvPr/>
        </p:nvSpPr>
        <p:spPr>
          <a:xfrm>
            <a:off x="12535017" y="4556289"/>
            <a:ext cx="10277934" cy="2053439"/>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0" name="Международная адаптация и оценка соответствия (сертификация)…"/>
          <p:cNvSpPr txBox="1"/>
          <p:nvPr/>
        </p:nvSpPr>
        <p:spPr>
          <a:xfrm>
            <a:off x="1914135" y="2305455"/>
            <a:ext cx="9038512"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Международная адаптация и оценка соответствия (сертификация)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Консультирование о требованиях, установленных на внешних рынках, которым необходимо обеспечить соответствие российской продукции для выпуска в обращение на внешние рынки </a:t>
            </a:r>
          </a:p>
        </p:txBody>
      </p:sp>
      <p:sp>
        <p:nvSpPr>
          <p:cNvPr id="301" name="Правовая охрана интеллектуальной собственности…"/>
          <p:cNvSpPr txBox="1"/>
          <p:nvPr/>
        </p:nvSpPr>
        <p:spPr>
          <a:xfrm>
            <a:off x="1914135" y="4734330"/>
            <a:ext cx="8888558"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Правовая охрана интеллектуальной собственности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Консультации и рекомендации по патент- но-правовой охране продукции/технологии в РФ и за рубежом, юридические услуги в области интеллектуальной собственности </a:t>
            </a:r>
          </a:p>
        </p:txBody>
      </p:sp>
      <p:sp>
        <p:nvSpPr>
          <p:cNvPr id="302" name="Сертификат свободной продажи…"/>
          <p:cNvSpPr txBox="1"/>
          <p:nvPr/>
        </p:nvSpPr>
        <p:spPr>
          <a:xfrm>
            <a:off x="12878596" y="2305455"/>
            <a:ext cx="8217195"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Сертификат свободной продажи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Оформление и выдача сертификата свобод- ной продажи, необходимого для ввоза некоторых товарных категорий отечествен- ной продукции в иностранные государства </a:t>
            </a:r>
          </a:p>
        </p:txBody>
      </p:sp>
      <p:sp>
        <p:nvSpPr>
          <p:cNvPr id="303" name="Экспортные лицензии…"/>
          <p:cNvSpPr txBox="1"/>
          <p:nvPr/>
        </p:nvSpPr>
        <p:spPr>
          <a:xfrm>
            <a:off x="12961296" y="4734330"/>
            <a:ext cx="8051794"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Экспортные лицензии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Экспертиза документов и сведений, пред- ставленных участниками ВЭД, в целях выдачи лицензий на экспорт отдельных товаров </a:t>
            </a:r>
          </a:p>
        </p:txBody>
      </p:sp>
      <p:sp>
        <p:nvSpPr>
          <p:cNvPr id="304" name="Логистическое сопровождение…"/>
          <p:cNvSpPr txBox="1"/>
          <p:nvPr/>
        </p:nvSpPr>
        <p:spPr>
          <a:xfrm>
            <a:off x="1914135" y="8228442"/>
            <a:ext cx="9848208"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Логистическое сопровождение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Базовые консультации по вопросам выбора оптимальной схемы доставки товара конеч- ному потребителю; предварительный расчет стоимости доставки; консультации по заполнению товаросопроводительных документов </a:t>
            </a:r>
          </a:p>
        </p:txBody>
      </p:sp>
      <p:sp>
        <p:nvSpPr>
          <p:cNvPr id="305" name="Правовые вопросы…"/>
          <p:cNvSpPr txBox="1"/>
          <p:nvPr/>
        </p:nvSpPr>
        <p:spPr>
          <a:xfrm>
            <a:off x="1914135" y="10809808"/>
            <a:ext cx="7000336" cy="13315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Правовые вопросы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Подготовка экспортного контракта; консультации и методическая помощь по вопросам валютного контроля </a:t>
            </a:r>
          </a:p>
        </p:txBody>
      </p:sp>
      <p:sp>
        <p:nvSpPr>
          <p:cNvPr id="306" name="Налоговое консультирование…"/>
          <p:cNvSpPr txBox="1"/>
          <p:nvPr/>
        </p:nvSpPr>
        <p:spPr>
          <a:xfrm>
            <a:off x="12961296" y="8562820"/>
            <a:ext cx="8405243" cy="96583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Налоговое консультирование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Базовое консультирование по вопросам возврата экспортного НДС </a:t>
            </a:r>
          </a:p>
        </p:txBody>
      </p:sp>
      <p:sp>
        <p:nvSpPr>
          <p:cNvPr id="307" name="Таможенное администрирование…"/>
          <p:cNvSpPr txBox="1"/>
          <p:nvPr/>
        </p:nvSpPr>
        <p:spPr>
          <a:xfrm>
            <a:off x="12961296" y="10808815"/>
            <a:ext cx="9425376" cy="13315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buClr>
                <a:srgbClr val="000000"/>
              </a:buClr>
              <a:buFont typeface="Times"/>
              <a:defRPr sz="2000">
                <a:latin typeface="Helvetica"/>
                <a:ea typeface="Helvetica"/>
                <a:cs typeface="Helvetica"/>
                <a:sym typeface="Helvetica"/>
              </a:defRPr>
            </a:pPr>
            <a:r>
              <a:t>Таможенное администрирование </a:t>
            </a:r>
          </a:p>
          <a:p>
            <a:pPr algn="l" defTabSz="457200">
              <a:lnSpc>
                <a:spcPct val="120000"/>
              </a:lnSpc>
              <a:spcBef>
                <a:spcPts val="1200"/>
              </a:spcBef>
              <a:buClr>
                <a:srgbClr val="000000"/>
              </a:buClr>
              <a:buFont typeface="Times"/>
              <a:defRPr sz="2000" b="0">
                <a:latin typeface="Helvetica"/>
                <a:ea typeface="Helvetica"/>
                <a:cs typeface="Helvetica"/>
                <a:sym typeface="Helvetica"/>
              </a:defRPr>
            </a:pPr>
            <a:r>
              <a:t>Базовое консультирование по вопросам таможенного администрирования; примерный расчет таможенных платежей при экспорте товаров </a:t>
            </a:r>
          </a:p>
        </p:txBody>
      </p:sp>
      <p:sp>
        <p:nvSpPr>
          <p:cNvPr id="308" name="Сертификация, патентование, лицензирование"/>
          <p:cNvSpPr txBox="1"/>
          <p:nvPr/>
        </p:nvSpPr>
        <p:spPr>
          <a:xfrm>
            <a:off x="1528948" y="1214667"/>
            <a:ext cx="9304226"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Сертификация, патентование, лицензирование </a:t>
            </a:r>
          </a:p>
        </p:txBody>
      </p:sp>
      <p:sp>
        <p:nvSpPr>
          <p:cNvPr id="309" name="Поддержка экспортных поставок"/>
          <p:cNvSpPr txBox="1"/>
          <p:nvPr/>
        </p:nvSpPr>
        <p:spPr>
          <a:xfrm>
            <a:off x="1528948" y="7106272"/>
            <a:ext cx="6744941"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spcBef>
                <a:spcPts val="1200"/>
              </a:spcBef>
              <a:defRPr sz="3000">
                <a:solidFill>
                  <a:srgbClr val="002E5E"/>
                </a:solidFill>
                <a:latin typeface="Helvetica"/>
                <a:ea typeface="Helvetica"/>
                <a:cs typeface="Helvetica"/>
                <a:sym typeface="Helvetica"/>
              </a:defRPr>
            </a:lvl1pPr>
          </a:lstStyle>
          <a:p>
            <a:r>
              <a:t>Поддержка экспортных поставок </a:t>
            </a:r>
          </a:p>
        </p:txBody>
      </p:sp>
      <p:sp>
        <p:nvSpPr>
          <p:cNvPr id="310" name="13"/>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13</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Патентование"/>
          <p:cNvSpPr txBox="1"/>
          <p:nvPr/>
        </p:nvSpPr>
        <p:spPr>
          <a:xfrm>
            <a:off x="3288381" y="6779070"/>
            <a:ext cx="2831877"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6900"/>
              </a:lnSpc>
              <a:spcBef>
                <a:spcPts val="1200"/>
              </a:spcBef>
              <a:defRPr sz="3000" b="0">
                <a:solidFill>
                  <a:srgbClr val="231F20"/>
                </a:solidFill>
                <a:latin typeface="Helvetica"/>
                <a:ea typeface="Helvetica"/>
                <a:cs typeface="Helvetica"/>
                <a:sym typeface="Helvetica"/>
              </a:defRPr>
            </a:lvl1pPr>
          </a:lstStyle>
          <a:p>
            <a:r>
              <a:t>Патентование </a:t>
            </a:r>
          </a:p>
        </p:txBody>
      </p:sp>
      <p:sp>
        <p:nvSpPr>
          <p:cNvPr id="313" name="Сертификация"/>
          <p:cNvSpPr txBox="1"/>
          <p:nvPr/>
        </p:nvSpPr>
        <p:spPr>
          <a:xfrm>
            <a:off x="3288381" y="8454276"/>
            <a:ext cx="2985542"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6900"/>
              </a:lnSpc>
              <a:spcBef>
                <a:spcPts val="1200"/>
              </a:spcBef>
              <a:defRPr sz="3000" b="0">
                <a:solidFill>
                  <a:srgbClr val="231F20"/>
                </a:solidFill>
                <a:latin typeface="Helvetica"/>
                <a:ea typeface="Helvetica"/>
                <a:cs typeface="Helvetica"/>
                <a:sym typeface="Helvetica"/>
              </a:defRPr>
            </a:lvl1pPr>
          </a:lstStyle>
          <a:p>
            <a:r>
              <a:t>Сертификация </a:t>
            </a:r>
          </a:p>
        </p:txBody>
      </p:sp>
      <p:sp>
        <p:nvSpPr>
          <p:cNvPr id="314" name="Участие в международных конгрессно-выставочных мероприятиях и деловых миссиях"/>
          <p:cNvSpPr txBox="1"/>
          <p:nvPr/>
        </p:nvSpPr>
        <p:spPr>
          <a:xfrm>
            <a:off x="3288381" y="9672283"/>
            <a:ext cx="7925222" cy="15144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ts val="6900"/>
              </a:lnSpc>
              <a:spcBef>
                <a:spcPts val="1200"/>
              </a:spcBef>
              <a:defRPr sz="3000" b="0">
                <a:solidFill>
                  <a:srgbClr val="231F20"/>
                </a:solidFill>
                <a:latin typeface="Helvetica"/>
                <a:ea typeface="Helvetica"/>
                <a:cs typeface="Helvetica"/>
                <a:sym typeface="Helvetica"/>
              </a:defRPr>
            </a:lvl1pPr>
          </a:lstStyle>
          <a:p>
            <a:r>
              <a:t>Участие в международных конгрессно-выставочных мероприятиях и деловых миссиях </a:t>
            </a:r>
          </a:p>
        </p:txBody>
      </p:sp>
      <p:sp>
        <p:nvSpPr>
          <p:cNvPr id="315" name="Транспортировка продукции"/>
          <p:cNvSpPr txBox="1"/>
          <p:nvPr/>
        </p:nvSpPr>
        <p:spPr>
          <a:xfrm>
            <a:off x="3288381" y="11804689"/>
            <a:ext cx="5455717"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6900"/>
              </a:lnSpc>
              <a:spcBef>
                <a:spcPts val="1200"/>
              </a:spcBef>
              <a:defRPr sz="3000" b="0">
                <a:solidFill>
                  <a:srgbClr val="231F20"/>
                </a:solidFill>
                <a:latin typeface="Helvetica"/>
                <a:ea typeface="Helvetica"/>
                <a:cs typeface="Helvetica"/>
                <a:sym typeface="Helvetica"/>
              </a:defRPr>
            </a:lvl1pPr>
          </a:lstStyle>
          <a:p>
            <a:r>
              <a:t>Транспортировка продукции </a:t>
            </a:r>
          </a:p>
        </p:txBody>
      </p:sp>
      <p:sp>
        <p:nvSpPr>
          <p:cNvPr id="316" name="Участие в дегустационно- демонстрационных мероприятиях"/>
          <p:cNvSpPr txBox="1"/>
          <p:nvPr/>
        </p:nvSpPr>
        <p:spPr>
          <a:xfrm>
            <a:off x="14056647" y="6550470"/>
            <a:ext cx="6658167" cy="10572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ts val="6900"/>
              </a:lnSpc>
              <a:spcBef>
                <a:spcPts val="1200"/>
              </a:spcBef>
              <a:defRPr sz="3000" b="0">
                <a:solidFill>
                  <a:srgbClr val="231F20"/>
                </a:solidFill>
                <a:latin typeface="Helvetica"/>
                <a:ea typeface="Helvetica"/>
                <a:cs typeface="Helvetica"/>
                <a:sym typeface="Helvetica"/>
              </a:defRPr>
            </a:lvl1pPr>
          </a:lstStyle>
          <a:p>
            <a:r>
              <a:t>Участие в дегустационно- демонстрационных мероприятиях </a:t>
            </a:r>
          </a:p>
        </p:txBody>
      </p:sp>
      <p:sp>
        <p:nvSpPr>
          <p:cNvPr id="317" name="Размещение продукции в дегустационно- демонстрационных павильонах за рубежом"/>
          <p:cNvSpPr txBox="1"/>
          <p:nvPr/>
        </p:nvSpPr>
        <p:spPr>
          <a:xfrm>
            <a:off x="14056647" y="7997076"/>
            <a:ext cx="6658167" cy="15144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ts val="6900"/>
              </a:lnSpc>
              <a:spcBef>
                <a:spcPts val="1200"/>
              </a:spcBef>
              <a:defRPr sz="3000" b="0">
                <a:solidFill>
                  <a:srgbClr val="231F20"/>
                </a:solidFill>
                <a:latin typeface="Helvetica"/>
                <a:ea typeface="Helvetica"/>
                <a:cs typeface="Helvetica"/>
                <a:sym typeface="Helvetica"/>
              </a:defRPr>
            </a:lvl1pPr>
          </a:lstStyle>
          <a:p>
            <a:r>
              <a:t>Размещение продукции в дегустационно- демонстрационных павильонах за рубежом </a:t>
            </a:r>
          </a:p>
        </p:txBody>
      </p:sp>
      <p:sp>
        <p:nvSpPr>
          <p:cNvPr id="318" name="Кредитование"/>
          <p:cNvSpPr txBox="1"/>
          <p:nvPr/>
        </p:nvSpPr>
        <p:spPr>
          <a:xfrm>
            <a:off x="14056647" y="10129483"/>
            <a:ext cx="2861643"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6900"/>
              </a:lnSpc>
              <a:spcBef>
                <a:spcPts val="1200"/>
              </a:spcBef>
              <a:defRPr sz="3000" b="0">
                <a:solidFill>
                  <a:srgbClr val="231F20"/>
                </a:solidFill>
                <a:latin typeface="Helvetica"/>
                <a:ea typeface="Helvetica"/>
                <a:cs typeface="Helvetica"/>
                <a:sym typeface="Helvetica"/>
              </a:defRPr>
            </a:lvl1pPr>
          </a:lstStyle>
          <a:p>
            <a:r>
              <a:t>Кредитование </a:t>
            </a:r>
          </a:p>
        </p:txBody>
      </p:sp>
      <p:sp>
        <p:nvSpPr>
          <p:cNvPr id="319" name="*Подробнее о программах можно узнать у менеджеров РЭЦ"/>
          <p:cNvSpPr txBox="1"/>
          <p:nvPr/>
        </p:nvSpPr>
        <p:spPr>
          <a:xfrm>
            <a:off x="13201541" y="12490306"/>
            <a:ext cx="7386142" cy="4476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5700"/>
              </a:lnSpc>
              <a:spcBef>
                <a:spcPts val="1200"/>
              </a:spcBef>
              <a:defRPr sz="2000" b="0">
                <a:solidFill>
                  <a:srgbClr val="231F20"/>
                </a:solidFill>
                <a:latin typeface="Helvetica"/>
                <a:ea typeface="Helvetica"/>
                <a:cs typeface="Helvetica"/>
                <a:sym typeface="Helvetica"/>
              </a:defRPr>
            </a:lvl1pPr>
          </a:lstStyle>
          <a:p>
            <a:r>
              <a:t>*Подробнее о программах можно узнать у менеджеров РЭЦ</a:t>
            </a:r>
          </a:p>
        </p:txBody>
      </p:sp>
      <p:sp>
        <p:nvSpPr>
          <p:cNvPr id="320" name="Rectangle"/>
          <p:cNvSpPr/>
          <p:nvPr/>
        </p:nvSpPr>
        <p:spPr>
          <a:xfrm>
            <a:off x="1528948" y="3662743"/>
            <a:ext cx="318573" cy="2096326"/>
          </a:xfrm>
          <a:prstGeom prst="rect">
            <a:avLst/>
          </a:prstGeom>
          <a:solidFill>
            <a:srgbClr val="DA373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21" name="РЭЦ наделен функцией агента Правительства Российской Федерации по реализации специальных программ* поддержки экспортеров по следующим вопросам:"/>
          <p:cNvSpPr txBox="1"/>
          <p:nvPr/>
        </p:nvSpPr>
        <p:spPr>
          <a:xfrm>
            <a:off x="2135768" y="3862228"/>
            <a:ext cx="12586810"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20000"/>
              </a:lnSpc>
              <a:spcBef>
                <a:spcPts val="1200"/>
              </a:spcBef>
              <a:defRPr sz="3000" b="0">
                <a:solidFill>
                  <a:srgbClr val="231F20"/>
                </a:solidFill>
                <a:latin typeface="Helvetica Light"/>
                <a:ea typeface="Helvetica Light"/>
                <a:cs typeface="Helvetica Light"/>
                <a:sym typeface="Helvetica Light"/>
              </a:defRPr>
            </a:lvl1pPr>
          </a:lstStyle>
          <a:p>
            <a:r>
              <a:t>РЭЦ наделен функцией агента Правительства Российской Федерации по реализации специальных программ* поддержки экспортеров по следующим вопросам:</a:t>
            </a:r>
          </a:p>
        </p:txBody>
      </p:sp>
      <p:sp>
        <p:nvSpPr>
          <p:cNvPr id="322" name="СПЕЦИАЛЬНЫЕ ПРОГРАММЫ…"/>
          <p:cNvSpPr txBox="1"/>
          <p:nvPr/>
        </p:nvSpPr>
        <p:spPr>
          <a:xfrm>
            <a:off x="1528948" y="976312"/>
            <a:ext cx="11572181" cy="194119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p>
            <a:pPr algn="l" defTabSz="457200">
              <a:lnSpc>
                <a:spcPct val="80000"/>
              </a:lnSpc>
              <a:spcBef>
                <a:spcPts val="1200"/>
              </a:spcBef>
              <a:defRPr sz="6000" b="0">
                <a:solidFill>
                  <a:srgbClr val="0F2E5B"/>
                </a:solidFill>
                <a:latin typeface="Helvetica"/>
                <a:ea typeface="Helvetica"/>
                <a:cs typeface="Helvetica"/>
                <a:sym typeface="Helvetica"/>
              </a:defRPr>
            </a:pPr>
            <a:r>
              <a:t>СПЕЦИАЛЬНЫЕ ПРОГРАММЫ</a:t>
            </a:r>
          </a:p>
          <a:p>
            <a:pPr algn="l" defTabSz="457200">
              <a:lnSpc>
                <a:spcPct val="80000"/>
              </a:lnSpc>
              <a:spcBef>
                <a:spcPts val="1200"/>
              </a:spcBef>
              <a:defRPr sz="6000" b="0">
                <a:solidFill>
                  <a:srgbClr val="0F2E5B"/>
                </a:solidFill>
                <a:latin typeface="Helvetica"/>
                <a:ea typeface="Helvetica"/>
                <a:cs typeface="Helvetica"/>
                <a:sym typeface="Helvetica"/>
              </a:defRPr>
            </a:pPr>
            <a:r>
              <a:t>ПОДДЕРЖКИ ЭКСПОРТА </a:t>
            </a:r>
          </a:p>
        </p:txBody>
      </p:sp>
      <p:pic>
        <p:nvPicPr>
          <p:cNvPr id="323" name="Image" descr="Image"/>
          <p:cNvPicPr>
            <a:picLocks noChangeAspect="1"/>
          </p:cNvPicPr>
          <p:nvPr/>
        </p:nvPicPr>
        <p:blipFill>
          <a:blip r:embed="rId2">
            <a:extLst/>
          </a:blip>
          <a:stretch>
            <a:fillRect/>
          </a:stretch>
        </p:blipFill>
        <p:spPr>
          <a:xfrm>
            <a:off x="1587799" y="6504305"/>
            <a:ext cx="1149608" cy="1149607"/>
          </a:xfrm>
          <a:prstGeom prst="rect">
            <a:avLst/>
          </a:prstGeom>
          <a:ln w="12700">
            <a:miter lim="400000"/>
          </a:ln>
        </p:spPr>
      </p:pic>
      <p:pic>
        <p:nvPicPr>
          <p:cNvPr id="324" name="Image" descr="Image"/>
          <p:cNvPicPr>
            <a:picLocks noChangeAspect="1"/>
          </p:cNvPicPr>
          <p:nvPr/>
        </p:nvPicPr>
        <p:blipFill>
          <a:blip r:embed="rId3">
            <a:extLst/>
          </a:blip>
          <a:stretch>
            <a:fillRect/>
          </a:stretch>
        </p:blipFill>
        <p:spPr>
          <a:xfrm>
            <a:off x="1587799" y="8179511"/>
            <a:ext cx="1149608" cy="1149608"/>
          </a:xfrm>
          <a:prstGeom prst="rect">
            <a:avLst/>
          </a:prstGeom>
          <a:ln w="12700">
            <a:miter lim="400000"/>
          </a:ln>
        </p:spPr>
      </p:pic>
      <p:pic>
        <p:nvPicPr>
          <p:cNvPr id="325" name="Image" descr="Image"/>
          <p:cNvPicPr>
            <a:picLocks noChangeAspect="1"/>
          </p:cNvPicPr>
          <p:nvPr/>
        </p:nvPicPr>
        <p:blipFill>
          <a:blip r:embed="rId4">
            <a:extLst/>
          </a:blip>
          <a:stretch>
            <a:fillRect/>
          </a:stretch>
        </p:blipFill>
        <p:spPr>
          <a:xfrm>
            <a:off x="1587799" y="9854717"/>
            <a:ext cx="1149608" cy="1149608"/>
          </a:xfrm>
          <a:prstGeom prst="rect">
            <a:avLst/>
          </a:prstGeom>
          <a:ln w="12700">
            <a:miter lim="400000"/>
          </a:ln>
        </p:spPr>
      </p:pic>
      <p:pic>
        <p:nvPicPr>
          <p:cNvPr id="326" name="Image" descr="Image"/>
          <p:cNvPicPr>
            <a:picLocks noChangeAspect="1"/>
          </p:cNvPicPr>
          <p:nvPr/>
        </p:nvPicPr>
        <p:blipFill>
          <a:blip r:embed="rId5">
            <a:extLst/>
          </a:blip>
          <a:stretch>
            <a:fillRect/>
          </a:stretch>
        </p:blipFill>
        <p:spPr>
          <a:xfrm>
            <a:off x="1587799" y="11529923"/>
            <a:ext cx="1149608" cy="1149607"/>
          </a:xfrm>
          <a:prstGeom prst="rect">
            <a:avLst/>
          </a:prstGeom>
          <a:ln w="12700">
            <a:miter lim="400000"/>
          </a:ln>
        </p:spPr>
      </p:pic>
      <p:pic>
        <p:nvPicPr>
          <p:cNvPr id="327" name="Image" descr="Image"/>
          <p:cNvPicPr>
            <a:picLocks noChangeAspect="1"/>
          </p:cNvPicPr>
          <p:nvPr/>
        </p:nvPicPr>
        <p:blipFill>
          <a:blip r:embed="rId6">
            <a:extLst/>
          </a:blip>
          <a:stretch>
            <a:fillRect/>
          </a:stretch>
        </p:blipFill>
        <p:spPr>
          <a:xfrm>
            <a:off x="12270371" y="6504305"/>
            <a:ext cx="1149608" cy="1149607"/>
          </a:xfrm>
          <a:prstGeom prst="rect">
            <a:avLst/>
          </a:prstGeom>
          <a:ln w="12700">
            <a:miter lim="400000"/>
          </a:ln>
        </p:spPr>
      </p:pic>
      <p:pic>
        <p:nvPicPr>
          <p:cNvPr id="328" name="Image" descr="Image"/>
          <p:cNvPicPr>
            <a:picLocks noChangeAspect="1"/>
          </p:cNvPicPr>
          <p:nvPr/>
        </p:nvPicPr>
        <p:blipFill>
          <a:blip r:embed="rId7">
            <a:extLst/>
          </a:blip>
          <a:stretch>
            <a:fillRect/>
          </a:stretch>
        </p:blipFill>
        <p:spPr>
          <a:xfrm>
            <a:off x="12256944" y="8166084"/>
            <a:ext cx="1176462" cy="1176462"/>
          </a:xfrm>
          <a:prstGeom prst="rect">
            <a:avLst/>
          </a:prstGeom>
          <a:ln w="12700">
            <a:miter lim="400000"/>
          </a:ln>
        </p:spPr>
      </p:pic>
      <p:pic>
        <p:nvPicPr>
          <p:cNvPr id="329" name="Image" descr="Image"/>
          <p:cNvPicPr>
            <a:picLocks noChangeAspect="1"/>
          </p:cNvPicPr>
          <p:nvPr/>
        </p:nvPicPr>
        <p:blipFill>
          <a:blip r:embed="rId8">
            <a:extLst/>
          </a:blip>
          <a:stretch>
            <a:fillRect/>
          </a:stretch>
        </p:blipFill>
        <p:spPr>
          <a:xfrm>
            <a:off x="12256944" y="9841290"/>
            <a:ext cx="1176462" cy="1176462"/>
          </a:xfrm>
          <a:prstGeom prst="rect">
            <a:avLst/>
          </a:prstGeom>
          <a:ln w="12700">
            <a:miter lim="400000"/>
          </a:ln>
        </p:spPr>
      </p:pic>
      <p:sp>
        <p:nvSpPr>
          <p:cNvPr id="330" name="14"/>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14</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С 2017 года очная форма обучения доступна в 41 регионе РФ"/>
          <p:cNvSpPr txBox="1"/>
          <p:nvPr/>
        </p:nvSpPr>
        <p:spPr>
          <a:xfrm>
            <a:off x="2287410" y="5089595"/>
            <a:ext cx="11567158"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ts val="6900"/>
              </a:lnSpc>
              <a:spcBef>
                <a:spcPts val="1200"/>
              </a:spcBef>
              <a:defRPr sz="3000" b="0">
                <a:solidFill>
                  <a:srgbClr val="231F20"/>
                </a:solidFill>
                <a:latin typeface="Helvetica"/>
                <a:ea typeface="Helvetica"/>
                <a:cs typeface="Helvetica"/>
                <a:sym typeface="Helvetica"/>
              </a:defRPr>
            </a:pPr>
            <a:r>
              <a:t>С 2017 года очная форма обучения доступна в </a:t>
            </a:r>
            <a:r>
              <a:rPr b="1"/>
              <a:t>41 регионе РФ </a:t>
            </a:r>
          </a:p>
        </p:txBody>
      </p:sp>
      <p:sp>
        <p:nvSpPr>
          <p:cNvPr id="333" name="2 307 уникальных экспортеров прошло обучение по итогам 2017 года"/>
          <p:cNvSpPr txBox="1"/>
          <p:nvPr/>
        </p:nvSpPr>
        <p:spPr>
          <a:xfrm>
            <a:off x="2287410" y="6028923"/>
            <a:ext cx="1321710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algn="l" defTabSz="457200">
              <a:lnSpc>
                <a:spcPts val="6900"/>
              </a:lnSpc>
              <a:spcBef>
                <a:spcPts val="1200"/>
              </a:spcBef>
              <a:defRPr sz="3000" b="0">
                <a:solidFill>
                  <a:srgbClr val="231F20"/>
                </a:solidFill>
                <a:latin typeface="Helvetica"/>
                <a:ea typeface="Helvetica"/>
                <a:cs typeface="Helvetica"/>
                <a:sym typeface="Helvetica"/>
              </a:defRPr>
            </a:pPr>
            <a:r>
              <a:rPr b="1"/>
              <a:t>2 307 уникальных экспортеров</a:t>
            </a:r>
            <a:r>
              <a:t> прошло обучение по итогам 2017 года </a:t>
            </a:r>
          </a:p>
        </p:txBody>
      </p:sp>
      <p:sp>
        <p:nvSpPr>
          <p:cNvPr id="334" name="Организованно сотрудничество с РАНХиГС, ВШЭ, РЭУ им. Плеханова"/>
          <p:cNvSpPr txBox="1"/>
          <p:nvPr/>
        </p:nvSpPr>
        <p:spPr>
          <a:xfrm>
            <a:off x="2287410" y="6968251"/>
            <a:ext cx="13231441" cy="6000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ts val="6900"/>
              </a:lnSpc>
              <a:spcBef>
                <a:spcPts val="1200"/>
              </a:spcBef>
              <a:defRPr sz="3000" b="0">
                <a:solidFill>
                  <a:srgbClr val="231F20"/>
                </a:solidFill>
                <a:latin typeface="Helvetica"/>
                <a:ea typeface="Helvetica"/>
                <a:cs typeface="Helvetica"/>
                <a:sym typeface="Helvetica"/>
              </a:defRPr>
            </a:pPr>
            <a:r>
              <a:t>Организованно сотрудничество с </a:t>
            </a:r>
            <a:r>
              <a:rPr b="1"/>
              <a:t>РАНХиГС, ВШЭ, РЭУ им. Плеханова</a:t>
            </a:r>
            <a:r>
              <a:t> </a:t>
            </a:r>
          </a:p>
        </p:txBody>
      </p:sp>
      <p:sp>
        <p:nvSpPr>
          <p:cNvPr id="335" name="Очная форма обучения:"/>
          <p:cNvSpPr txBox="1"/>
          <p:nvPr/>
        </p:nvSpPr>
        <p:spPr>
          <a:xfrm>
            <a:off x="1528948" y="10800045"/>
            <a:ext cx="4749342"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6900"/>
              </a:lnSpc>
              <a:spcBef>
                <a:spcPts val="1200"/>
              </a:spcBef>
              <a:defRPr sz="3000">
                <a:solidFill>
                  <a:srgbClr val="0F2E5B"/>
                </a:solidFill>
                <a:latin typeface="Helvetica"/>
                <a:ea typeface="Helvetica"/>
                <a:cs typeface="Helvetica"/>
                <a:sym typeface="Helvetica"/>
              </a:defRPr>
            </a:lvl1pPr>
          </a:lstStyle>
          <a:p>
            <a:r>
              <a:t>Очная форма обучения:</a:t>
            </a:r>
          </a:p>
        </p:txBody>
      </p:sp>
      <p:sp>
        <p:nvSpPr>
          <p:cNvPr id="336" name="формат тренингов…"/>
          <p:cNvSpPr txBox="1"/>
          <p:nvPr/>
        </p:nvSpPr>
        <p:spPr>
          <a:xfrm>
            <a:off x="1528948" y="11671619"/>
            <a:ext cx="6320223" cy="12096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L="381000" indent="-381000" algn="l" defTabSz="457200">
              <a:lnSpc>
                <a:spcPts val="6900"/>
              </a:lnSpc>
              <a:spcBef>
                <a:spcPts val="1200"/>
              </a:spcBef>
              <a:buSzPct val="100000"/>
              <a:buChar char="•"/>
              <a:defRPr sz="3000" b="0">
                <a:solidFill>
                  <a:srgbClr val="231F20"/>
                </a:solidFill>
                <a:latin typeface="Helvetica"/>
                <a:ea typeface="Helvetica"/>
                <a:cs typeface="Helvetica"/>
                <a:sym typeface="Helvetica"/>
              </a:defRPr>
            </a:pPr>
            <a:r>
              <a:t>формат тренингов </a:t>
            </a:r>
          </a:p>
          <a:p>
            <a:pPr marL="381000" indent="-381000" algn="l" defTabSz="457200">
              <a:lnSpc>
                <a:spcPts val="6900"/>
              </a:lnSpc>
              <a:spcBef>
                <a:spcPts val="1200"/>
              </a:spcBef>
              <a:buSzPct val="100000"/>
              <a:buChar char="•"/>
              <a:defRPr sz="3000" b="0">
                <a:solidFill>
                  <a:srgbClr val="231F20"/>
                </a:solidFill>
                <a:latin typeface="Helvetica"/>
                <a:ea typeface="Helvetica"/>
                <a:cs typeface="Helvetica"/>
                <a:sym typeface="Helvetica"/>
              </a:defRPr>
            </a:pPr>
            <a:r>
              <a:t>практические занятия в группе </a:t>
            </a:r>
          </a:p>
        </p:txBody>
      </p:sp>
      <p:sp>
        <p:nvSpPr>
          <p:cNvPr id="337" name="Онлайн обучение:"/>
          <p:cNvSpPr txBox="1"/>
          <p:nvPr/>
        </p:nvSpPr>
        <p:spPr>
          <a:xfrm>
            <a:off x="8716380" y="10800045"/>
            <a:ext cx="3622155"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l" defTabSz="457200">
              <a:lnSpc>
                <a:spcPts val="6900"/>
              </a:lnSpc>
              <a:spcBef>
                <a:spcPts val="1200"/>
              </a:spcBef>
              <a:defRPr sz="3000">
                <a:solidFill>
                  <a:srgbClr val="0F2E5B"/>
                </a:solidFill>
                <a:latin typeface="Helvetica"/>
                <a:ea typeface="Helvetica"/>
                <a:cs typeface="Helvetica"/>
                <a:sym typeface="Helvetica"/>
              </a:defRPr>
            </a:lvl1pPr>
          </a:lstStyle>
          <a:p>
            <a:r>
              <a:t>Онлайн обучение:</a:t>
            </a:r>
          </a:p>
        </p:txBody>
      </p:sp>
      <p:sp>
        <p:nvSpPr>
          <p:cNvPr id="338" name="видео-лекции…"/>
          <p:cNvSpPr txBox="1"/>
          <p:nvPr/>
        </p:nvSpPr>
        <p:spPr>
          <a:xfrm>
            <a:off x="8716380" y="11671619"/>
            <a:ext cx="13741165" cy="12096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p>
            <a:pPr marL="381000" indent="-381000" algn="l" defTabSz="457200">
              <a:lnSpc>
                <a:spcPts val="6900"/>
              </a:lnSpc>
              <a:spcBef>
                <a:spcPts val="1200"/>
              </a:spcBef>
              <a:buSzPct val="100000"/>
              <a:buChar char="•"/>
              <a:defRPr sz="3000" b="0">
                <a:solidFill>
                  <a:srgbClr val="231F20"/>
                </a:solidFill>
                <a:latin typeface="Helvetica"/>
                <a:ea typeface="Helvetica"/>
                <a:cs typeface="Helvetica"/>
                <a:sym typeface="Helvetica"/>
              </a:defRPr>
            </a:pPr>
            <a:r>
              <a:t>видео-лекции</a:t>
            </a:r>
          </a:p>
          <a:p>
            <a:pPr marL="381000" indent="-381000" algn="l" defTabSz="457200">
              <a:lnSpc>
                <a:spcPts val="6900"/>
              </a:lnSpc>
              <a:spcBef>
                <a:spcPts val="1200"/>
              </a:spcBef>
              <a:buSzPct val="100000"/>
              <a:buChar char="•"/>
              <a:defRPr sz="3000" b="0">
                <a:solidFill>
                  <a:srgbClr val="231F20"/>
                </a:solidFill>
                <a:latin typeface="Helvetica"/>
                <a:ea typeface="Helvetica"/>
                <a:cs typeface="Helvetica"/>
                <a:sym typeface="Helvetica"/>
              </a:defRPr>
            </a:pPr>
            <a:r>
              <a:t>самостоятельное изучение учебных материалов и выполнение заданий  </a:t>
            </a:r>
          </a:p>
        </p:txBody>
      </p:sp>
      <p:sp>
        <p:nvSpPr>
          <p:cNvPr id="339" name="Rectangle"/>
          <p:cNvSpPr/>
          <p:nvPr/>
        </p:nvSpPr>
        <p:spPr>
          <a:xfrm>
            <a:off x="1528948" y="2341150"/>
            <a:ext cx="13991215" cy="2199513"/>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40" name="ШКОЛА ЭКСПОРТА РЭЦ"/>
          <p:cNvSpPr txBox="1"/>
          <p:nvPr/>
        </p:nvSpPr>
        <p:spPr>
          <a:xfrm>
            <a:off x="1528948" y="976312"/>
            <a:ext cx="9509423"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lgn="l" defTabSz="457200">
              <a:lnSpc>
                <a:spcPct val="80000"/>
              </a:lnSpc>
              <a:spcBef>
                <a:spcPts val="1200"/>
              </a:spcBef>
              <a:defRPr sz="6000" b="0">
                <a:solidFill>
                  <a:srgbClr val="0F2E5B"/>
                </a:solidFill>
                <a:latin typeface="Helvetica"/>
                <a:ea typeface="Helvetica"/>
                <a:cs typeface="Helvetica"/>
                <a:sym typeface="Helvetica"/>
              </a:defRPr>
            </a:lvl1pPr>
          </a:lstStyle>
          <a:p>
            <a:r>
              <a:t>ШКОЛА ЭКСПОРТА РЭЦ </a:t>
            </a:r>
          </a:p>
        </p:txBody>
      </p:sp>
      <p:sp>
        <p:nvSpPr>
          <p:cNvPr id="341" name="Лицензированная образовательная организация, созданная на базе РЭЦ для обучения представителей МСП в регионах Российской Федерации основам экспортной деятельности."/>
          <p:cNvSpPr txBox="1"/>
          <p:nvPr/>
        </p:nvSpPr>
        <p:spPr>
          <a:xfrm>
            <a:off x="2135768" y="2592228"/>
            <a:ext cx="12586810"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20000"/>
              </a:lnSpc>
              <a:spcBef>
                <a:spcPts val="1200"/>
              </a:spcBef>
              <a:defRPr sz="3000" b="0">
                <a:solidFill>
                  <a:srgbClr val="231F20"/>
                </a:solidFill>
                <a:latin typeface="Helvetica Light"/>
                <a:ea typeface="Helvetica Light"/>
                <a:cs typeface="Helvetica Light"/>
                <a:sym typeface="Helvetica Light"/>
              </a:defRPr>
            </a:lvl1pPr>
          </a:lstStyle>
          <a:p>
            <a:r>
              <a:t>Лицензированная образовательная организация, созданная на базе РЭЦ для обучения представителей МСП в регионах Российской Федерации основам экспортной деятельности.</a:t>
            </a:r>
          </a:p>
        </p:txBody>
      </p:sp>
      <p:sp>
        <p:nvSpPr>
          <p:cNvPr id="342" name="Rectangle"/>
          <p:cNvSpPr/>
          <p:nvPr/>
        </p:nvSpPr>
        <p:spPr>
          <a:xfrm>
            <a:off x="1528948" y="8263023"/>
            <a:ext cx="11798766" cy="2096326"/>
          </a:xfrm>
          <a:prstGeom prst="rect">
            <a:avLst/>
          </a:prstGeom>
          <a:solidFill>
            <a:srgbClr val="0F2E5B"/>
          </a:solidFill>
          <a:ln w="12700">
            <a:miter lim="400000"/>
          </a:ln>
        </p:spPr>
        <p:txBody>
          <a:bodyPr lIns="71437" tIns="71437" rIns="71437" bIns="71437" anchor="ctr"/>
          <a:lstStyle/>
          <a:p>
            <a:pPr>
              <a:defRPr sz="3000" b="0">
                <a:solidFill>
                  <a:srgbClr val="F7F7F7"/>
                </a:solidFill>
                <a:latin typeface="+mn-lt"/>
                <a:ea typeface="+mn-ea"/>
                <a:cs typeface="+mn-cs"/>
                <a:sym typeface="Helvetica Neue Medium"/>
              </a:defRPr>
            </a:pPr>
            <a:endParaRPr/>
          </a:p>
        </p:txBody>
      </p:sp>
      <p:pic>
        <p:nvPicPr>
          <p:cNvPr id="343" name="Image" descr="Image"/>
          <p:cNvPicPr>
            <a:picLocks noChangeAspect="1"/>
          </p:cNvPicPr>
          <p:nvPr/>
        </p:nvPicPr>
        <p:blipFill>
          <a:blip r:embed="rId2">
            <a:extLst/>
          </a:blip>
          <a:stretch>
            <a:fillRect/>
          </a:stretch>
        </p:blipFill>
        <p:spPr>
          <a:xfrm>
            <a:off x="13452988" y="7808753"/>
            <a:ext cx="2059659" cy="2535982"/>
          </a:xfrm>
          <a:prstGeom prst="rect">
            <a:avLst/>
          </a:prstGeom>
          <a:ln w="12700">
            <a:miter lim="400000"/>
          </a:ln>
        </p:spPr>
      </p:pic>
      <p:sp>
        <p:nvSpPr>
          <p:cNvPr id="344" name="Школа экспорта РЭЦ предполагает дистанционный и очный форматы обучения на бесплатной основе:"/>
          <p:cNvSpPr txBox="1"/>
          <p:nvPr/>
        </p:nvSpPr>
        <p:spPr>
          <a:xfrm>
            <a:off x="2353737" y="8736828"/>
            <a:ext cx="10149187" cy="114871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20000"/>
              </a:lnSpc>
              <a:spcBef>
                <a:spcPts val="1200"/>
              </a:spcBef>
              <a:defRPr sz="3000">
                <a:solidFill>
                  <a:srgbClr val="FFFFFF"/>
                </a:solidFill>
                <a:latin typeface="Helvetica"/>
                <a:ea typeface="Helvetica"/>
                <a:cs typeface="Helvetica"/>
                <a:sym typeface="Helvetica"/>
              </a:defRPr>
            </a:lvl1pPr>
          </a:lstStyle>
          <a:p>
            <a:r>
              <a:t>Школа экспорта РЭЦ предполагает дистанционный и очный форматы обучения на бесплатной основе: </a:t>
            </a:r>
          </a:p>
        </p:txBody>
      </p:sp>
      <p:pic>
        <p:nvPicPr>
          <p:cNvPr id="345" name="Image" descr="Image"/>
          <p:cNvPicPr>
            <a:picLocks noChangeAspect="1"/>
          </p:cNvPicPr>
          <p:nvPr/>
        </p:nvPicPr>
        <p:blipFill>
          <a:blip r:embed="rId3">
            <a:extLst/>
          </a:blip>
          <a:stretch>
            <a:fillRect/>
          </a:stretch>
        </p:blipFill>
        <p:spPr>
          <a:xfrm>
            <a:off x="1530259" y="5122171"/>
            <a:ext cx="534924" cy="534924"/>
          </a:xfrm>
          <a:prstGeom prst="rect">
            <a:avLst/>
          </a:prstGeom>
          <a:ln w="12700">
            <a:miter lim="400000"/>
          </a:ln>
        </p:spPr>
      </p:pic>
      <p:pic>
        <p:nvPicPr>
          <p:cNvPr id="346" name="Image" descr="Image"/>
          <p:cNvPicPr>
            <a:picLocks noChangeAspect="1"/>
          </p:cNvPicPr>
          <p:nvPr/>
        </p:nvPicPr>
        <p:blipFill>
          <a:blip r:embed="rId4">
            <a:extLst/>
          </a:blip>
          <a:stretch>
            <a:fillRect/>
          </a:stretch>
        </p:blipFill>
        <p:spPr>
          <a:xfrm>
            <a:off x="1530259" y="6061499"/>
            <a:ext cx="534924" cy="534924"/>
          </a:xfrm>
          <a:prstGeom prst="rect">
            <a:avLst/>
          </a:prstGeom>
          <a:ln w="12700">
            <a:miter lim="400000"/>
          </a:ln>
        </p:spPr>
      </p:pic>
      <p:pic>
        <p:nvPicPr>
          <p:cNvPr id="347" name="Image" descr="Image"/>
          <p:cNvPicPr>
            <a:picLocks noChangeAspect="1"/>
          </p:cNvPicPr>
          <p:nvPr/>
        </p:nvPicPr>
        <p:blipFill>
          <a:blip r:embed="rId5">
            <a:extLst/>
          </a:blip>
          <a:stretch>
            <a:fillRect/>
          </a:stretch>
        </p:blipFill>
        <p:spPr>
          <a:xfrm>
            <a:off x="1530259" y="7000827"/>
            <a:ext cx="534924" cy="534924"/>
          </a:xfrm>
          <a:prstGeom prst="rect">
            <a:avLst/>
          </a:prstGeom>
          <a:ln w="12700">
            <a:miter lim="400000"/>
          </a:ln>
        </p:spPr>
      </p:pic>
      <p:sp>
        <p:nvSpPr>
          <p:cNvPr id="348" name="15"/>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15</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Rectangle"/>
          <p:cNvSpPr/>
          <p:nvPr/>
        </p:nvSpPr>
        <p:spPr>
          <a:xfrm>
            <a:off x="12532307" y="8515865"/>
            <a:ext cx="10144100" cy="2096326"/>
          </a:xfrm>
          <a:prstGeom prst="rect">
            <a:avLst/>
          </a:prstGeom>
          <a:solidFill>
            <a:srgbClr val="0F2E5B"/>
          </a:solidFill>
          <a:ln w="12700">
            <a:miter lim="400000"/>
          </a:ln>
        </p:spPr>
        <p:txBody>
          <a:bodyPr lIns="71437" tIns="71437" rIns="71437" bIns="71437" anchor="ctr"/>
          <a:lstStyle/>
          <a:p>
            <a:pPr>
              <a:defRPr sz="3000" b="0">
                <a:solidFill>
                  <a:srgbClr val="F7F7F7"/>
                </a:solidFill>
                <a:latin typeface="+mn-lt"/>
                <a:ea typeface="+mn-ea"/>
                <a:cs typeface="+mn-cs"/>
                <a:sym typeface="Helvetica Neue Medium"/>
              </a:defRPr>
            </a:pPr>
            <a:endParaRPr/>
          </a:p>
        </p:txBody>
      </p:sp>
      <p:sp>
        <p:nvSpPr>
          <p:cNvPr id="351" name="Введение в экспорт: жизненный цикл экспортного проекта. Государственная поддержка экспортно ориентированных предприятий…"/>
          <p:cNvSpPr txBox="1"/>
          <p:nvPr/>
        </p:nvSpPr>
        <p:spPr>
          <a:xfrm>
            <a:off x="1528948" y="5122420"/>
            <a:ext cx="11062790" cy="753427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marL="635000" indent="-635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Введение в экспорт: жизненный цикл экспортного проекта. Государственная поддержка экспортно ориентированных предприятий </a:t>
            </a:r>
          </a:p>
          <a:p>
            <a:pPr marL="635000" indent="-635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Эффективный маркетинг для экспортеров </a:t>
            </a:r>
          </a:p>
          <a:p>
            <a:pPr marL="635000" indent="-635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Деловая коммуникация в экспортной деятельности </a:t>
            </a:r>
          </a:p>
          <a:p>
            <a:pPr marL="635000" indent="-635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Правовое обеспечение экспортной деятельности </a:t>
            </a:r>
          </a:p>
          <a:p>
            <a:pPr marL="635000" indent="-635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Управление финансовыми ресурсами для экспортеров </a:t>
            </a:r>
          </a:p>
          <a:p>
            <a:pPr marL="635000" indent="-635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Документационное обеспечение экспортной деятельности </a:t>
            </a:r>
          </a:p>
          <a:p>
            <a:pPr marL="635000" indent="-635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Таможенное оформление экспортных операций </a:t>
            </a:r>
          </a:p>
          <a:p>
            <a:pPr marL="635000" indent="-635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Логистика в экспортной деятельности </a:t>
            </a:r>
          </a:p>
          <a:p>
            <a:pPr marL="635000" indent="-635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Возможности онлайн-торговли для экспортеров </a:t>
            </a:r>
          </a:p>
          <a:p>
            <a:pPr marL="635000" indent="-635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Налоговые аспекты экспортной деятельности </a:t>
            </a:r>
          </a:p>
          <a:p>
            <a:pPr marL="635000" indent="-635000" algn="l" defTabSz="457200">
              <a:lnSpc>
                <a:spcPct val="120000"/>
              </a:lnSpc>
              <a:spcBef>
                <a:spcPts val="1200"/>
              </a:spcBef>
              <a:buSzPct val="100000"/>
              <a:buAutoNum type="arabicPeriod"/>
              <a:defRPr sz="2500" b="0">
                <a:solidFill>
                  <a:srgbClr val="231F20"/>
                </a:solidFill>
                <a:latin typeface="Helvetica Light"/>
                <a:ea typeface="Helvetica Light"/>
                <a:cs typeface="Helvetica Light"/>
                <a:sym typeface="Helvetica Light"/>
              </a:defRPr>
            </a:pPr>
            <a:r>
              <a:t>Поддержка экспортеров: продукты группы РЭЦ</a:t>
            </a:r>
          </a:p>
        </p:txBody>
      </p:sp>
      <p:sp>
        <p:nvSpPr>
          <p:cNvPr id="352" name="По итогам прохождения каждого курса слушатели получают справку об обучении, а после освоения всех 11 курсов и успешного прохождения итоговой аттестации слушатели получают удостоверение о повышении квалификации по всей образовательной программе."/>
          <p:cNvSpPr txBox="1"/>
          <p:nvPr/>
        </p:nvSpPr>
        <p:spPr>
          <a:xfrm>
            <a:off x="12846162" y="8791550"/>
            <a:ext cx="9692110" cy="15449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20000"/>
              </a:lnSpc>
              <a:spcBef>
                <a:spcPts val="1200"/>
              </a:spcBef>
              <a:defRPr sz="2000">
                <a:solidFill>
                  <a:srgbClr val="FFFFFF"/>
                </a:solidFill>
                <a:latin typeface="Helvetica"/>
                <a:ea typeface="Helvetica"/>
                <a:cs typeface="Helvetica"/>
                <a:sym typeface="Helvetica"/>
              </a:defRPr>
            </a:lvl1pPr>
          </a:lstStyle>
          <a:p>
            <a:r>
              <a:t>По итогам прохождения каждого курса слушатели получают справку об обучении, а после освоения всех 11 курсов и успешного прохождения итоговой аттестации слушатели получают удостоверение о повышении квалификации по всей образовательной программе. </a:t>
            </a:r>
          </a:p>
        </p:txBody>
      </p:sp>
      <p:sp>
        <p:nvSpPr>
          <p:cNvPr id="353" name="ПОДРОБНУЮ ИНФОРМАЦИЮ О ШКОЛЕ ЭКСПОРТА РЭЦ МОЖНО ПОЛУЧИТЬ НА САЙТЕ WWW.EXPORTEDU.RU"/>
          <p:cNvSpPr txBox="1"/>
          <p:nvPr/>
        </p:nvSpPr>
        <p:spPr>
          <a:xfrm>
            <a:off x="12827551" y="10938602"/>
            <a:ext cx="7684054" cy="169735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l" defTabSz="457200">
              <a:lnSpc>
                <a:spcPct val="120000"/>
              </a:lnSpc>
              <a:spcBef>
                <a:spcPts val="1200"/>
              </a:spcBef>
              <a:defRPr sz="3000" b="0">
                <a:solidFill>
                  <a:srgbClr val="231F20"/>
                </a:solidFill>
                <a:latin typeface="Helvetica Light"/>
                <a:ea typeface="Helvetica Light"/>
                <a:cs typeface="Helvetica Light"/>
                <a:sym typeface="Helvetica Light"/>
              </a:defRPr>
            </a:lvl1pPr>
          </a:lstStyle>
          <a:p>
            <a:r>
              <a:t>ПОДРОБНУЮ ИНФОРМАЦИЮ О ШКОЛЕ ЭКСПОРТА РЭЦ МОЖНО ПОЛУЧИТЬ НА САЙТЕ WWW.EXPORTEDU.RU</a:t>
            </a:r>
          </a:p>
        </p:txBody>
      </p:sp>
      <p:sp>
        <p:nvSpPr>
          <p:cNvPr id="354" name="Rectangle"/>
          <p:cNvSpPr/>
          <p:nvPr/>
        </p:nvSpPr>
        <p:spPr>
          <a:xfrm>
            <a:off x="1528948" y="2341150"/>
            <a:ext cx="13991215" cy="2199513"/>
          </a:xfrm>
          <a:prstGeom prst="rect">
            <a:avLst/>
          </a:prstGeom>
          <a:solidFill>
            <a:srgbClr val="F1F2F2"/>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5" name="ПРОГРАММА ОБУЧЕНИЯ"/>
          <p:cNvSpPr txBox="1"/>
          <p:nvPr/>
        </p:nvSpPr>
        <p:spPr>
          <a:xfrm>
            <a:off x="1528948" y="976312"/>
            <a:ext cx="9692110" cy="10572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lgn="l" defTabSz="457200">
              <a:lnSpc>
                <a:spcPct val="80000"/>
              </a:lnSpc>
              <a:spcBef>
                <a:spcPts val="1200"/>
              </a:spcBef>
              <a:defRPr sz="6000" b="0">
                <a:solidFill>
                  <a:srgbClr val="0F2E5B"/>
                </a:solidFill>
                <a:latin typeface="Helvetica"/>
                <a:ea typeface="Helvetica"/>
                <a:cs typeface="Helvetica"/>
                <a:sym typeface="Helvetica"/>
              </a:defRPr>
            </a:lvl1pPr>
          </a:lstStyle>
          <a:p>
            <a:r>
              <a:t>ПРОГРАММА ОБУЧЕНИЯ </a:t>
            </a:r>
          </a:p>
        </p:txBody>
      </p:sp>
      <p:sp>
        <p:nvSpPr>
          <p:cNvPr id="356" name="Образовательная программа разделена на самостоятельные курсы и охватывает все этапы экспортного проекта. Слушатели могут пройти как всю программу, так и отдельные ее модули."/>
          <p:cNvSpPr txBox="1"/>
          <p:nvPr/>
        </p:nvSpPr>
        <p:spPr>
          <a:xfrm>
            <a:off x="2135768" y="2592225"/>
            <a:ext cx="12586810" cy="1697363"/>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p>
            <a:pPr algn="l" defTabSz="457200">
              <a:lnSpc>
                <a:spcPct val="120000"/>
              </a:lnSpc>
              <a:spcBef>
                <a:spcPts val="1200"/>
              </a:spcBef>
              <a:defRPr sz="3000" b="0">
                <a:solidFill>
                  <a:srgbClr val="231F20"/>
                </a:solidFill>
                <a:latin typeface="Helvetica Light"/>
                <a:ea typeface="Helvetica Light"/>
                <a:cs typeface="Helvetica Light"/>
                <a:sym typeface="Helvetica Light"/>
              </a:defRPr>
            </a:pPr>
            <a:r>
              <a:t>Образовательная программа разделена на самостоятельные курсы и охватывает все этапы экспортного проекта. </a:t>
            </a:r>
            <a:r>
              <a:rPr b="1">
                <a:solidFill>
                  <a:srgbClr val="0F2E5B"/>
                </a:solidFill>
                <a:latin typeface="Helvetica"/>
                <a:ea typeface="Helvetica"/>
                <a:cs typeface="Helvetica"/>
                <a:sym typeface="Helvetica"/>
              </a:rPr>
              <a:t>Слушатели могут пройти как всю программу, так и отдельные ее модули. </a:t>
            </a:r>
          </a:p>
        </p:txBody>
      </p:sp>
      <p:pic>
        <p:nvPicPr>
          <p:cNvPr id="357" name="Image" descr="Image"/>
          <p:cNvPicPr>
            <a:picLocks noChangeAspect="1"/>
          </p:cNvPicPr>
          <p:nvPr/>
        </p:nvPicPr>
        <p:blipFill>
          <a:blip r:embed="rId2">
            <a:extLst/>
          </a:blip>
          <a:stretch>
            <a:fillRect/>
          </a:stretch>
        </p:blipFill>
        <p:spPr>
          <a:xfrm>
            <a:off x="20940988" y="11174244"/>
            <a:ext cx="1227233" cy="1226071"/>
          </a:xfrm>
          <a:prstGeom prst="rect">
            <a:avLst/>
          </a:prstGeom>
          <a:ln w="12700">
            <a:miter lim="400000"/>
          </a:ln>
        </p:spPr>
      </p:pic>
      <p:sp>
        <p:nvSpPr>
          <p:cNvPr id="358" name="16"/>
          <p:cNvSpPr txBox="1"/>
          <p:nvPr/>
        </p:nvSpPr>
        <p:spPr>
          <a:xfrm>
            <a:off x="23666307" y="13027739"/>
            <a:ext cx="579364" cy="600076"/>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spAutoFit/>
          </a:bodyPr>
          <a:lstStyle>
            <a:lvl1pPr>
              <a:defRPr sz="3000">
                <a:latin typeface="Helvetica"/>
                <a:ea typeface="Helvetica"/>
                <a:cs typeface="Helvetica"/>
                <a:sym typeface="Helvetica"/>
              </a:defRPr>
            </a:lvl1pPr>
          </a:lstStyle>
          <a:p>
            <a:r>
              <a:t>16</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245</TotalTime>
  <Words>2238</Words>
  <Application>Microsoft Office PowerPoint</Application>
  <PresentationFormat>Произвольный</PresentationFormat>
  <Paragraphs>269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Пушкарная Вера Александровна</dc:creator>
  <cp:lastModifiedBy>shabanova</cp:lastModifiedBy>
  <cp:revision>9</cp:revision>
  <dcterms:modified xsi:type="dcterms:W3CDTF">2019-04-19T09:42:55Z</dcterms:modified>
</cp:coreProperties>
</file>