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rts/chart1.xml" ContentType="application/vnd.openxmlformats-officedocument.drawingml.chart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5"/>
  </p:notesMasterIdLst>
  <p:sldIdLst>
    <p:sldId id="263" r:id="rId2"/>
    <p:sldId id="314" r:id="rId3"/>
    <p:sldId id="313" r:id="rId4"/>
    <p:sldId id="310" r:id="rId5"/>
    <p:sldId id="330" r:id="rId6"/>
    <p:sldId id="297" r:id="rId7"/>
    <p:sldId id="298" r:id="rId8"/>
    <p:sldId id="329" r:id="rId9"/>
    <p:sldId id="311" r:id="rId10"/>
    <p:sldId id="331" r:id="rId11"/>
    <p:sldId id="306" r:id="rId12"/>
    <p:sldId id="319" r:id="rId13"/>
    <p:sldId id="318" r:id="rId14"/>
  </p:sldIdLst>
  <p:sldSz cx="11949113" cy="6721475"/>
  <p:notesSz cx="6797675" cy="9926638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>
          <p15:clr>
            <a:srgbClr val="A4A3A4"/>
          </p15:clr>
        </p15:guide>
        <p15:guide id="2" pos="3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4EE"/>
    <a:srgbClr val="84BFD8"/>
    <a:srgbClr val="FA0127"/>
    <a:srgbClr val="F3E5CF"/>
    <a:srgbClr val="78804C"/>
    <a:srgbClr val="C56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3515" autoAdjust="0"/>
  </p:normalViewPr>
  <p:slideViewPr>
    <p:cSldViewPr snapToGrid="0">
      <p:cViewPr varScale="1">
        <p:scale>
          <a:sx n="66" d="100"/>
          <a:sy n="66" d="100"/>
        </p:scale>
        <p:origin x="543" y="45"/>
      </p:cViewPr>
      <p:guideLst>
        <p:guide orient="horz" pos="2117"/>
        <p:guide pos="3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234875444839857E-2"/>
          <c:y val="2.0900321543408359E-2"/>
          <c:w val="0.97153024911032027"/>
          <c:h val="0.957797427652733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563-4806-99DA-DEDFE45F1260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563-4806-99DA-DEDFE45F1260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563-4806-99DA-DEDFE45F1260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563-4806-99DA-DEDFE45F1260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563-4806-99DA-DEDFE45F1260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563-4806-99DA-DEDFE45F1260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563-4806-99DA-DEDFE45F12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2.0939479309286639</c:v>
                </c:pt>
                <c:pt idx="1">
                  <c:v>4.206747848329357</c:v>
                </c:pt>
                <c:pt idx="2">
                  <c:v>6.3391531724906969</c:v>
                </c:pt>
                <c:pt idx="3">
                  <c:v>8.5007627638942296</c:v>
                </c:pt>
                <c:pt idx="4">
                  <c:v>10.782728205651296</c:v>
                </c:pt>
                <c:pt idx="5">
                  <c:v>13.03519634984788</c:v>
                </c:pt>
                <c:pt idx="6">
                  <c:v>15.328721479183102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63-4806-99DA-DEDFE45F1260}"/>
            </c:ext>
          </c:extLst>
        </c:ser>
        <c:ser>
          <c:idx val="1"/>
          <c:order val="1"/>
          <c:spPr>
            <a:solidFill>
              <a:schemeClr val="accent1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5563-4806-99DA-DEDFE45F1260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5563-4806-99DA-DEDFE45F1260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5563-4806-99DA-DEDFE45F12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5.3947333504069661E-2</c:v>
                </c:pt>
                <c:pt idx="1">
                  <c:v>0.19966002393670124</c:v>
                </c:pt>
                <c:pt idx="2">
                  <c:v>0.46300292765337758</c:v>
                </c:pt>
                <c:pt idx="3">
                  <c:v>0.80215027664181093</c:v>
                </c:pt>
                <c:pt idx="4">
                  <c:v>1.1852682273203357</c:v>
                </c:pt>
                <c:pt idx="5">
                  <c:v>1.5920691583553008</c:v>
                </c:pt>
                <c:pt idx="6">
                  <c:v>2.0145437520627922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63-4806-99DA-DEDFE45F1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0478080"/>
        <c:axId val="240479616"/>
      </c:barChart>
      <c:catAx>
        <c:axId val="2404780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rgbClr val="FFFFFF"/>
            </a:solidFill>
            <a:prstDash val="solid"/>
          </a:ln>
        </c:spPr>
        <c:crossAx val="240479616"/>
        <c:crosses val="min"/>
        <c:auto val="0"/>
        <c:lblAlgn val="ctr"/>
        <c:lblOffset val="100"/>
        <c:noMultiLvlLbl val="0"/>
      </c:catAx>
      <c:valAx>
        <c:axId val="240479616"/>
        <c:scaling>
          <c:orientation val="minMax"/>
          <c:max val="17.34326523124589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04780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107B0521-499F-4F57-A2F5-4B5445E433A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A415F8EC-F17D-4E73-BCC1-BDEDFA146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E17C-F8E0-4CE9-8A4B-222A0D15810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73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5F8EC-F17D-4E73-BCC1-BDEDFA1463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AB1A5E20-A733-477A-8738-0CF7305C57DA}" type="slidenum">
              <a:rPr lang="en-US"/>
              <a:pPr rtl="0"/>
              <a:t>13</a:t>
            </a:fld>
            <a:endParaRPr lang="en-US" dirty="0"/>
          </a:p>
        </p:txBody>
      </p:sp>
      <p:sp>
        <p:nvSpPr>
          <p:cNvPr id="50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3" y="768350"/>
            <a:ext cx="6837362" cy="3846513"/>
          </a:xfrm>
          <a:ln/>
        </p:spPr>
      </p:sp>
      <p:sp>
        <p:nvSpPr>
          <p:cNvPr id="508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695" y="4928853"/>
            <a:ext cx="5236728" cy="265399"/>
          </a:xfrm>
        </p:spPr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3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170828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1139956" y="5289098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baseline="0" dirty="0">
                <a:solidFill>
                  <a:schemeClr val="tx1"/>
                </a:solidFill>
                <a:latin typeface="+mn-lt"/>
              </a:rPr>
              <a:t>Тип документа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86C264-827D-484F-91D9-C52CAB321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"/>
          <a:stretch/>
        </p:blipFill>
        <p:spPr>
          <a:xfrm>
            <a:off x="3057519" y="548392"/>
            <a:ext cx="8891594" cy="142647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528D9EC6-9849-4469-91B4-CE9047646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39" y="548392"/>
            <a:ext cx="1439548" cy="14264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8E504B-F499-4661-A898-C0F7CCF19615}"/>
              </a:ext>
            </a:extLst>
          </p:cNvPr>
          <p:cNvSpPr txBox="1"/>
          <p:nvPr/>
        </p:nvSpPr>
        <p:spPr>
          <a:xfrm>
            <a:off x="3057519" y="854426"/>
            <a:ext cx="8891594" cy="830997"/>
          </a:xfrm>
          <a:prstGeom prst="rect">
            <a:avLst/>
          </a:prstGeom>
          <a:solidFill>
            <a:srgbClr val="FFFFFF">
              <a:lumMod val="95000"/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95C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Министерство экономического развития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Российской Федерации</a:t>
            </a: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85369701-DA67-464F-8F44-83D70AE310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9"/>
          <a:stretch/>
        </p:blipFill>
        <p:spPr>
          <a:xfrm>
            <a:off x="0" y="548392"/>
            <a:ext cx="960307" cy="1426472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960307" y="2444455"/>
            <a:ext cx="10512811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1" baseline="0">
                <a:solidFill>
                  <a:srgbClr val="003C86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873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4659693"/>
              </p:ext>
            </p:extLst>
          </p:nvPr>
        </p:nvGraphicFramePr>
        <p:xfrm>
          <a:off x="2076" y="1557"/>
          <a:ext cx="2074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6" y="1557"/>
                        <a:ext cx="2074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28679" y="144567"/>
            <a:ext cx="10538971" cy="422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8" dirty="0"/>
          </a:p>
        </p:txBody>
      </p:sp>
      <p:sp>
        <p:nvSpPr>
          <p:cNvPr id="9" name="Rectangle 8"/>
          <p:cNvSpPr/>
          <p:nvPr/>
        </p:nvSpPr>
        <p:spPr>
          <a:xfrm>
            <a:off x="308421" y="65938"/>
            <a:ext cx="11312013" cy="491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8" dirty="0"/>
          </a:p>
        </p:txBody>
      </p:sp>
      <p:sp>
        <p:nvSpPr>
          <p:cNvPr id="10" name="TextBox 9"/>
          <p:cNvSpPr txBox="1"/>
          <p:nvPr/>
        </p:nvSpPr>
        <p:spPr>
          <a:xfrm>
            <a:off x="404462" y="115347"/>
            <a:ext cx="2780569" cy="40908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29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2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81" y="700186"/>
            <a:ext cx="11301153" cy="430410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196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79" y="1243502"/>
            <a:ext cx="11291755" cy="508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764"/>
            </a:lvl1pPr>
            <a:lvl2pPr>
              <a:defRPr sz="1568"/>
            </a:lvl2pPr>
            <a:lvl3pPr>
              <a:defRPr sz="1372"/>
            </a:lvl3pPr>
            <a:lvl4pPr>
              <a:defRPr sz="1176"/>
            </a:lvl4pPr>
            <a:lvl5pPr>
              <a:defRPr sz="11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8679" y="6395442"/>
            <a:ext cx="2115955" cy="2117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882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27 февраля 2018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20769" y="6395442"/>
            <a:ext cx="1599665" cy="192227"/>
          </a:xfrm>
        </p:spPr>
        <p:txBody>
          <a:bodyPr rIns="0"/>
          <a:lstStyle>
            <a:lvl1pPr algn="r">
              <a:defRPr sz="9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84" y="69019"/>
            <a:ext cx="769892" cy="6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1654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006247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32" t="20350" r="14976" b="10259"/>
          <a:stretch/>
        </p:blipFill>
        <p:spPr>
          <a:xfrm>
            <a:off x="0" y="1"/>
            <a:ext cx="11949113" cy="67214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"/>
            <a:ext cx="11949113" cy="672147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1549469" y="0"/>
            <a:ext cx="10399644" cy="13659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err="1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41378" y="156036"/>
            <a:ext cx="8341959" cy="1053867"/>
            <a:chOff x="1213567" y="545311"/>
            <a:chExt cx="6256193" cy="105386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BCC962-AFA5-4517-9102-5CF9B7EA42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567" y="545311"/>
              <a:ext cx="754915" cy="10538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CE221A-4910-4037-BEA5-DF5623299CFF}"/>
                </a:ext>
              </a:extLst>
            </p:cNvPr>
            <p:cNvSpPr txBox="1"/>
            <p:nvPr userDrawn="1"/>
          </p:nvSpPr>
          <p:spPr>
            <a:xfrm>
              <a:off x="2061755" y="718301"/>
              <a:ext cx="5408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Министерство экономического развития</a:t>
              </a:r>
            </a:p>
            <a:p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Российской Федерации</a:t>
              </a:r>
            </a:p>
          </p:txBody>
        </p:sp>
      </p:grp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1549469" y="3695701"/>
            <a:ext cx="10399644" cy="3025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216000" tIns="324000" rIns="90000" bIns="90000" anchor="t" anchorCtr="0">
            <a:noAutofit/>
          </a:bodyPr>
          <a:lstStyle>
            <a:lvl1pPr>
              <a:defRPr sz="2800" b="1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9299468" y="6340254"/>
            <a:ext cx="19592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400" baseline="0" dirty="0">
                <a:solidFill>
                  <a:srgbClr val="0058C4"/>
                </a:solidFill>
                <a:latin typeface="+mn-lt"/>
              </a:rPr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940777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2901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69" b="19601"/>
          <a:stretch/>
        </p:blipFill>
        <p:spPr>
          <a:xfrm>
            <a:off x="-3174" y="-1"/>
            <a:ext cx="11952288" cy="67214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"/>
            <a:ext cx="11949113" cy="6721475"/>
          </a:xfrm>
          <a:prstGeom prst="rect">
            <a:avLst/>
          </a:prstGeom>
          <a:solidFill>
            <a:srgbClr val="0058C4">
              <a:alpha val="2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1549468" y="0"/>
            <a:ext cx="10402821" cy="13659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err="1">
              <a:solidFill>
                <a:schemeClr val="tx1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1549469" y="3695701"/>
            <a:ext cx="10399644" cy="3025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216000" tIns="324000" rIns="90000" bIns="90000" anchor="t" anchorCtr="0">
            <a:noAutofit/>
          </a:bodyPr>
          <a:lstStyle>
            <a:lvl1pPr>
              <a:defRPr sz="2800" b="1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9299468" y="6340254"/>
            <a:ext cx="19592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400" baseline="0" dirty="0">
                <a:solidFill>
                  <a:srgbClr val="0058C4"/>
                </a:solidFill>
                <a:latin typeface="+mn-lt"/>
              </a:rPr>
              <a:t>Дата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41378" y="156036"/>
            <a:ext cx="8341959" cy="1053867"/>
            <a:chOff x="1213567" y="545311"/>
            <a:chExt cx="6256193" cy="10538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9BCC962-AFA5-4517-9102-5CF9B7EA42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567" y="545311"/>
              <a:ext cx="754915" cy="105386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CE221A-4910-4037-BEA5-DF5623299CFF}"/>
                </a:ext>
              </a:extLst>
            </p:cNvPr>
            <p:cNvSpPr txBox="1"/>
            <p:nvPr userDrawn="1"/>
          </p:nvSpPr>
          <p:spPr>
            <a:xfrm>
              <a:off x="2061755" y="718301"/>
              <a:ext cx="5408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Министерство экономического развития</a:t>
              </a:r>
            </a:p>
            <a:p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Российской Федерации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22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756573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68" r="14816" b="6378"/>
          <a:stretch/>
        </p:blipFill>
        <p:spPr>
          <a:xfrm flipH="1">
            <a:off x="0" y="-1"/>
            <a:ext cx="11952290" cy="67214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"/>
            <a:ext cx="11944879" cy="6721475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1549468" y="0"/>
            <a:ext cx="10402821" cy="13659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 err="1">
              <a:solidFill>
                <a:schemeClr val="tx1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1549469" y="3695701"/>
            <a:ext cx="10399644" cy="3025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216000" tIns="324000" rIns="90000" bIns="90000" anchor="t" anchorCtr="0">
            <a:noAutofit/>
          </a:bodyPr>
          <a:lstStyle>
            <a:lvl1pPr>
              <a:defRPr sz="2800" b="1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9299468" y="6340254"/>
            <a:ext cx="19592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400" baseline="0" dirty="0">
                <a:solidFill>
                  <a:srgbClr val="0058C4"/>
                </a:solidFill>
                <a:latin typeface="+mn-lt"/>
              </a:rPr>
              <a:t>Дата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41378" y="156036"/>
            <a:ext cx="8341959" cy="1053867"/>
            <a:chOff x="1213567" y="545311"/>
            <a:chExt cx="6256193" cy="10538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BCC962-AFA5-4517-9102-5CF9B7EA42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567" y="545311"/>
              <a:ext cx="754915" cy="105386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CE221A-4910-4037-BEA5-DF5623299CFF}"/>
                </a:ext>
              </a:extLst>
            </p:cNvPr>
            <p:cNvSpPr txBox="1"/>
            <p:nvPr userDrawn="1"/>
          </p:nvSpPr>
          <p:spPr>
            <a:xfrm>
              <a:off x="2061755" y="718301"/>
              <a:ext cx="5408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Министерство экономического развития</a:t>
              </a:r>
            </a:p>
            <a:p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Российской Федерации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342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6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F8AC20A-408F-44C3-80A9-689B899C7DD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070099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F8AC20A-408F-44C3-80A9-689B899C7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326886" y="168453"/>
            <a:ext cx="10559839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1486047" y="644671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00" baseline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ru-RU" sz="800" baseline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ru-RU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8815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5282115"/>
              </p:ext>
            </p:ext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776430" y="50804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95"/>
            <a:endParaRPr lang="ru-RU" sz="8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6" name="Slide Number"/>
          <p:cNvSpPr txBox="1">
            <a:spLocks/>
          </p:cNvSpPr>
          <p:nvPr/>
        </p:nvSpPr>
        <p:spPr bwMode="auto">
          <a:xfrm>
            <a:off x="11643974" y="6508274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lang="ru-RU"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sz="800" smtClean="0">
                <a:solidFill>
                  <a:srgbClr val="009EC3"/>
                </a:solidFill>
              </a:rPr>
              <a:pPr algn="ctr"/>
              <a:t>‹#›</a:t>
            </a:fld>
            <a:endParaRPr sz="800" dirty="0">
              <a:solidFill>
                <a:srgbClr val="009E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136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1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065268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1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9197171"/>
              </p:ext>
            </p:extLst>
          </p:nvPr>
        </p:nvGraphicFramePr>
        <p:xfrm>
          <a:off x="2076" y="1557"/>
          <a:ext cx="2074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6" y="1557"/>
                        <a:ext cx="2074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1097F7E-A264-479C-84B4-27CCB0C605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"/>
          <a:stretch/>
        </p:blipFill>
        <p:spPr>
          <a:xfrm>
            <a:off x="3057520" y="537757"/>
            <a:ext cx="8891593" cy="14265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E257C70-8464-4BB2-873D-2AE8ED2B6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531" y="2454630"/>
            <a:ext cx="8675903" cy="30777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4EC7EB9-B45A-4911-A811-95A757169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3956" y="4934843"/>
            <a:ext cx="8666478" cy="215444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4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6812166-3AF8-48A5-8851-70481542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7456" y="6229812"/>
            <a:ext cx="2788126" cy="357856"/>
          </a:xfr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27.02.2018</a:t>
            </a:fld>
            <a:endParaRPr lang="ru-RU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F0F4334-D665-4C57-9B85-0391C837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2614" y="6229812"/>
            <a:ext cx="3783886" cy="3578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0DD1615-BE5A-45D4-8AFF-0E6CBC24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3531" y="6229812"/>
            <a:ext cx="2788126" cy="357856"/>
          </a:xfrm>
        </p:spPr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DD086EA-B276-4C4E-8991-D3237FE2A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63" y="523644"/>
            <a:ext cx="1805534" cy="14820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9D43E8-5DAB-455D-AB97-F15AE01C8B6E}"/>
              </a:ext>
            </a:extLst>
          </p:cNvPr>
          <p:cNvSpPr txBox="1"/>
          <p:nvPr/>
        </p:nvSpPr>
        <p:spPr>
          <a:xfrm>
            <a:off x="3057520" y="843808"/>
            <a:ext cx="8891593" cy="81445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352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2352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A227DFFE-15A4-4828-A9D7-42A3ADDF2E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9"/>
          <a:stretch/>
        </p:blipFill>
        <p:spPr>
          <a:xfrm>
            <a:off x="0" y="537757"/>
            <a:ext cx="960307" cy="14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7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25599812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4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326886" y="270402"/>
            <a:ext cx="10559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326886" y="1038430"/>
            <a:ext cx="105598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326885" y="6233881"/>
            <a:ext cx="670727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800" baseline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326885" y="6435494"/>
            <a:ext cx="670727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>
              <a:tabLst>
                <a:tab pos="630238" algn="l"/>
              </a:tabLst>
            </a:pPr>
            <a:r>
              <a:rPr lang="ru-RU" sz="800" baseline="0" dirty="0">
                <a:solidFill>
                  <a:schemeClr val="accent6"/>
                </a:solidFill>
                <a:latin typeface="+mn-lt"/>
                <a:ea typeface="+mn-ea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36838" y="1951380"/>
            <a:ext cx="573642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36837" y="1257754"/>
            <a:ext cx="5685618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Название документа</a:t>
              </a:r>
            </a:p>
            <a:p>
              <a:r>
                <a:rPr lang="ru-RU" sz="16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177305" y="285751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ru-RU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5FE79C6-5BE4-487E-9E2F-F36A4A63866C}"/>
              </a:ext>
            </a:extLst>
          </p:cNvPr>
          <p:cNvSpPr txBox="1"/>
          <p:nvPr/>
        </p:nvSpPr>
        <p:spPr>
          <a:xfrm>
            <a:off x="8038182" y="6392400"/>
            <a:ext cx="363888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</a:rPr>
              <a:t>Министерство экономического развития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</a:rPr>
              <a:t>Российской Федерации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5D04806-AE48-4823-A674-FC899B16F4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67" y="6392400"/>
            <a:ext cx="214124" cy="206311"/>
          </a:xfrm>
          <a:prstGeom prst="rect">
            <a:avLst/>
          </a:prstGeom>
        </p:spPr>
      </p:pic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0113008" y="430256"/>
            <a:ext cx="68902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8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53756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</p:sldLayoutIdLst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1" baseline="0">
          <a:solidFill>
            <a:srgbClr val="003C86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0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16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chart" Target="../charts/chart1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slideLayout" Target="../slideLayouts/slideLayout5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image" Target="../media/image12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solidFill>
            <a:srgbClr val="FFFFFF">
              <a:alpha val="67843"/>
            </a:srgbClr>
          </a:solidFill>
        </p:spPr>
        <p:txBody>
          <a:bodyPr>
            <a:noAutofit/>
          </a:bodyPr>
          <a:lstStyle/>
          <a:p>
            <a:r>
              <a:rPr lang="ru-RU" sz="3200" dirty="0"/>
              <a:t>Приоритетная программа</a:t>
            </a:r>
            <a:br>
              <a:rPr lang="ru-RU" sz="3200" dirty="0"/>
            </a:br>
            <a:r>
              <a:rPr lang="ru-RU" sz="3200" dirty="0"/>
              <a:t>"Повышение производительности труда и</a:t>
            </a:r>
            <a:r>
              <a:rPr lang="en-US" sz="3200" dirty="0"/>
              <a:t> </a:t>
            </a:r>
            <a:r>
              <a:rPr lang="ru-RU" sz="3200" dirty="0"/>
              <a:t>поддержка занятости« в 2018 году</a:t>
            </a:r>
          </a:p>
        </p:txBody>
      </p:sp>
    </p:spTree>
    <p:extLst>
      <p:ext uri="{BB962C8B-B14F-4D97-AF65-F5344CB8AC3E}">
        <p14:creationId xmlns:p14="http://schemas.microsoft.com/office/powerpoint/2010/main" val="188699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95162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5162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9" name="Picture 17" descr="Related image">
            <a:extLst>
              <a:ext uri="{FF2B5EF4-FFF2-40B4-BE49-F238E27FC236}">
                <a16:creationId xmlns:a16="http://schemas.microsoft.com/office/drawing/2014/main" id="{1D805D5A-869A-43C2-B5D3-471A58319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3223"/>
          <a:stretch/>
        </p:blipFill>
        <p:spPr bwMode="auto">
          <a:xfrm>
            <a:off x="0" y="0"/>
            <a:ext cx="11949113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D771CB-6C0B-4833-8002-9F66596D0BBF}"/>
              </a:ext>
            </a:extLst>
          </p:cNvPr>
          <p:cNvSpPr/>
          <p:nvPr/>
        </p:nvSpPr>
        <p:spPr>
          <a:xfrm>
            <a:off x="0" y="4076700"/>
            <a:ext cx="11949113" cy="264477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37" y="4721978"/>
            <a:ext cx="10559839" cy="135421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8800" dirty="0">
                <a:solidFill>
                  <a:schemeClr val="bg2"/>
                </a:solidFill>
                <a:effectLst/>
              </a:rPr>
              <a:t>Время первых!</a:t>
            </a:r>
          </a:p>
        </p:txBody>
      </p:sp>
    </p:spTree>
    <p:extLst>
      <p:ext uri="{BB962C8B-B14F-4D97-AF65-F5344CB8AC3E}">
        <p14:creationId xmlns:p14="http://schemas.microsoft.com/office/powerpoint/2010/main" val="341669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8F4F47A-048E-4C87-A192-9B9BFE1383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3721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B948C66-A896-40BC-B662-44A27A940CE7}"/>
              </a:ext>
            </a:extLst>
          </p:cNvPr>
          <p:cNvGrpSpPr/>
          <p:nvPr/>
        </p:nvGrpSpPr>
        <p:grpSpPr>
          <a:xfrm rot="16200000">
            <a:off x="4666819" y="-560818"/>
            <a:ext cx="6721476" cy="7843111"/>
            <a:chOff x="-3" y="2229630"/>
            <a:chExt cx="6721476" cy="78431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C6108C-2FB6-44C5-8974-74F4E99C7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4" b="1258"/>
            <a:stretch/>
          </p:blipFill>
          <p:spPr>
            <a:xfrm rot="16200000" flipV="1">
              <a:off x="2578684" y="-349057"/>
              <a:ext cx="618924" cy="577629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B8E343-E32D-4DF3-B31D-C19FA53D4DA6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2693594"/>
              <a:ext cx="6721473" cy="73791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40668D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33796" name="Picture 4" descr="Lean Manufacturing: From Parts to Whole">
            <a:extLst>
              <a:ext uri="{FF2B5EF4-FFF2-40B4-BE49-F238E27FC236}">
                <a16:creationId xmlns:a16="http://schemas.microsoft.com/office/drawing/2014/main" id="{92B863E3-C83E-415F-B87E-A13FBFB7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19" y="2242602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4FE72-EC9B-4A77-AC33-9B96A08D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6" y="168453"/>
            <a:ext cx="10559839" cy="98488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Пример реализации   </a:t>
            </a:r>
            <a:r>
              <a:rPr lang="ru-RU" dirty="0">
                <a:solidFill>
                  <a:schemeClr val="bg2"/>
                </a:solidFill>
              </a:rPr>
              <a:t>программы по повышению </a:t>
            </a:r>
            <a:r>
              <a:rPr lang="ru-RU" spc="-40" dirty="0"/>
              <a:t>производительности</a:t>
            </a:r>
            <a:r>
              <a:rPr lang="ru-RU" dirty="0"/>
              <a:t> </a:t>
            </a:r>
            <a:r>
              <a:rPr lang="ru-RU" dirty="0">
                <a:solidFill>
                  <a:schemeClr val="bg2"/>
                </a:solidFill>
              </a:rPr>
              <a:t>: до и после </a:t>
            </a:r>
          </a:p>
        </p:txBody>
      </p:sp>
      <p:pic>
        <p:nvPicPr>
          <p:cNvPr id="33794" name="Picture 2" descr="Image result for lean manufacturing boeing before">
            <a:extLst>
              <a:ext uri="{FF2B5EF4-FFF2-40B4-BE49-F238E27FC236}">
                <a16:creationId xmlns:a16="http://schemas.microsoft.com/office/drawing/2014/main" id="{20518C66-6396-4B2A-B8CF-669E1080B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80"/>
          <a:stretch/>
        </p:blipFill>
        <p:spPr bwMode="auto">
          <a:xfrm>
            <a:off x="326886" y="2242602"/>
            <a:ext cx="336175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B74943-0D68-4EBD-8655-E5FF211D87B3}"/>
              </a:ext>
            </a:extLst>
          </p:cNvPr>
          <p:cNvSpPr txBox="1"/>
          <p:nvPr/>
        </p:nvSpPr>
        <p:spPr>
          <a:xfrm>
            <a:off x="326886" y="1418157"/>
            <a:ext cx="384506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</a:rPr>
              <a:t>Традиционное "статичное" производство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A567F-A628-458D-8A5C-82171A89DAB4}"/>
              </a:ext>
            </a:extLst>
          </p:cNvPr>
          <p:cNvSpPr txBox="1"/>
          <p:nvPr/>
        </p:nvSpPr>
        <p:spPr>
          <a:xfrm>
            <a:off x="4908019" y="1418157"/>
            <a:ext cx="496969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solidFill>
                  <a:schemeClr val="bg2"/>
                </a:solidFill>
              </a:rPr>
              <a:t>Передвигающаяся </a:t>
            </a:r>
            <a:br>
              <a:rPr lang="ru-RU" sz="2400" dirty="0">
                <a:solidFill>
                  <a:schemeClr val="bg2"/>
                </a:solidFill>
              </a:rPr>
            </a:br>
            <a:r>
              <a:rPr lang="ru-RU" sz="2400" dirty="0">
                <a:solidFill>
                  <a:schemeClr val="bg2"/>
                </a:solidFill>
              </a:rPr>
              <a:t>линия сборки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E3D99-B9E2-4840-911E-A47DCDC6FCDC}"/>
              </a:ext>
            </a:extLst>
          </p:cNvPr>
          <p:cNvSpPr txBox="1"/>
          <p:nvPr/>
        </p:nvSpPr>
        <p:spPr>
          <a:xfrm>
            <a:off x="10856034" y="6366732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Страница 5</a:t>
            </a:r>
          </a:p>
        </p:txBody>
      </p:sp>
    </p:spTree>
    <p:extLst>
      <p:ext uri="{BB962C8B-B14F-4D97-AF65-F5344CB8AC3E}">
        <p14:creationId xmlns:p14="http://schemas.microsoft.com/office/powerpoint/2010/main" val="153866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F1EA-B3FB-42DE-9107-2DCE6F7F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6" y="168453"/>
            <a:ext cx="10559839" cy="984885"/>
          </a:xfrm>
        </p:spPr>
        <p:txBody>
          <a:bodyPr/>
          <a:lstStyle/>
          <a:p>
            <a:r>
              <a:rPr lang="ru-RU" dirty="0"/>
              <a:t>Реализация программы: какие этапы будет проходить пилотное предприятие?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5E1A53-F45B-48D2-9C39-23FD442E155C}"/>
              </a:ext>
            </a:extLst>
          </p:cNvPr>
          <p:cNvCxnSpPr>
            <a:cxnSpLocks/>
          </p:cNvCxnSpPr>
          <p:nvPr/>
        </p:nvCxnSpPr>
        <p:spPr>
          <a:xfrm>
            <a:off x="4056863" y="1168643"/>
            <a:ext cx="0" cy="369199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7302B7-2BC8-4446-A4F6-2428A261CFD3}"/>
              </a:ext>
            </a:extLst>
          </p:cNvPr>
          <p:cNvCxnSpPr>
            <a:cxnSpLocks/>
          </p:cNvCxnSpPr>
          <p:nvPr/>
        </p:nvCxnSpPr>
        <p:spPr>
          <a:xfrm>
            <a:off x="7165983" y="1168643"/>
            <a:ext cx="1" cy="369199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5BB6C5-8B45-48B3-A9D5-7978675A247B}"/>
              </a:ext>
            </a:extLst>
          </p:cNvPr>
          <p:cNvCxnSpPr>
            <a:cxnSpLocks/>
          </p:cNvCxnSpPr>
          <p:nvPr/>
        </p:nvCxnSpPr>
        <p:spPr>
          <a:xfrm flipH="1">
            <a:off x="9455962" y="1168643"/>
            <a:ext cx="1582" cy="369199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CET">
            <a:extLst>
              <a:ext uri="{FF2B5EF4-FFF2-40B4-BE49-F238E27FC236}">
                <a16:creationId xmlns:a16="http://schemas.microsoft.com/office/drawing/2014/main" id="{EC4EA33B-EA2F-4560-971F-8124EC5230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39852" y="4284670"/>
            <a:ext cx="2943142" cy="1877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100" b="1" dirty="0">
                <a:solidFill>
                  <a:srgbClr val="203277"/>
                </a:solidFill>
                <a:latin typeface="+mn-lt"/>
              </a:rPr>
              <a:t>Обучение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AB5E91D-11FB-4EA4-8278-D433130401BA}"/>
              </a:ext>
            </a:extLst>
          </p:cNvPr>
          <p:cNvGrpSpPr/>
          <p:nvPr/>
        </p:nvGrpSpPr>
        <p:grpSpPr>
          <a:xfrm>
            <a:off x="1849874" y="2339814"/>
            <a:ext cx="9814657" cy="187744"/>
            <a:chOff x="1849874" y="2118181"/>
            <a:chExt cx="9814657" cy="187744"/>
          </a:xfrm>
        </p:grpSpPr>
        <p:sp>
          <p:nvSpPr>
            <p:cNvPr id="4" name="ACET">
              <a:extLst>
                <a:ext uri="{FF2B5EF4-FFF2-40B4-BE49-F238E27FC236}">
                  <a16:creationId xmlns:a16="http://schemas.microsoft.com/office/drawing/2014/main" id="{DA1875BA-391C-48AC-AC20-BF5F0BBD6C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540531" y="2118181"/>
              <a:ext cx="2124000" cy="18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100" b="1" dirty="0">
                  <a:solidFill>
                    <a:srgbClr val="203277"/>
                  </a:solidFill>
                  <a:latin typeface="+mn-lt"/>
                </a:rPr>
                <a:t>Проектный офис</a:t>
              </a:r>
            </a:p>
          </p:txBody>
        </p:sp>
        <p:sp>
          <p:nvSpPr>
            <p:cNvPr id="32" name="ACET">
              <a:extLst>
                <a:ext uri="{FF2B5EF4-FFF2-40B4-BE49-F238E27FC236}">
                  <a16:creationId xmlns:a16="http://schemas.microsoft.com/office/drawing/2014/main" id="{7659466E-153B-4DF6-A3DA-C834529D17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9852" y="2118181"/>
              <a:ext cx="2943142" cy="18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100" b="1" dirty="0">
                  <a:solidFill>
                    <a:srgbClr val="203277"/>
                  </a:solidFill>
                  <a:latin typeface="+mn-lt"/>
                </a:rPr>
                <a:t>Целеполагание</a:t>
              </a:r>
            </a:p>
          </p:txBody>
        </p:sp>
        <p:sp>
          <p:nvSpPr>
            <p:cNvPr id="36" name="ACET">
              <a:extLst>
                <a:ext uri="{FF2B5EF4-FFF2-40B4-BE49-F238E27FC236}">
                  <a16:creationId xmlns:a16="http://schemas.microsoft.com/office/drawing/2014/main" id="{926C9C40-CF2E-48D1-A162-1E29586C21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48973" y="2118181"/>
              <a:ext cx="2124000" cy="18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100" b="1" dirty="0">
                  <a:solidFill>
                    <a:srgbClr val="203277"/>
                  </a:solidFill>
                  <a:latin typeface="+mn-lt"/>
                </a:rPr>
                <a:t>Проектный офис</a:t>
              </a:r>
            </a:p>
          </p:txBody>
        </p:sp>
        <p:sp>
          <p:nvSpPr>
            <p:cNvPr id="40" name="ACET">
              <a:extLst>
                <a:ext uri="{FF2B5EF4-FFF2-40B4-BE49-F238E27FC236}">
                  <a16:creationId xmlns:a16="http://schemas.microsoft.com/office/drawing/2014/main" id="{1C1A4922-C160-43D1-B13E-BE261AAA51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49874" y="2118181"/>
              <a:ext cx="2124000" cy="18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100" b="1" dirty="0">
                  <a:solidFill>
                    <a:srgbClr val="203277"/>
                  </a:solidFill>
                  <a:latin typeface="+mn-lt"/>
                </a:rPr>
                <a:t>Обучение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03DA00F-D917-479C-9DB1-5454CC3C423E}"/>
              </a:ext>
            </a:extLst>
          </p:cNvPr>
          <p:cNvGrpSpPr/>
          <p:nvPr/>
        </p:nvGrpSpPr>
        <p:grpSpPr>
          <a:xfrm>
            <a:off x="326885" y="5478057"/>
            <a:ext cx="11337646" cy="338554"/>
            <a:chOff x="326885" y="5351743"/>
            <a:chExt cx="11337646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128840-1269-4E14-AE64-E8C84A207FC7}"/>
                </a:ext>
              </a:extLst>
            </p:cNvPr>
            <p:cNvSpPr txBox="1">
              <a:spLocks/>
            </p:cNvSpPr>
            <p:nvPr/>
          </p:nvSpPr>
          <p:spPr>
            <a:xfrm>
              <a:off x="1849874" y="5351743"/>
              <a:ext cx="21240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2 человека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940CBE-8452-437E-8D01-373F96C61A52}"/>
                </a:ext>
              </a:extLst>
            </p:cNvPr>
            <p:cNvSpPr txBox="1">
              <a:spLocks/>
            </p:cNvSpPr>
            <p:nvPr/>
          </p:nvSpPr>
          <p:spPr>
            <a:xfrm>
              <a:off x="4139852" y="5351743"/>
              <a:ext cx="2943142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2 человека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A82841-D2C2-4197-A618-C5DDBA22ADBF}"/>
                </a:ext>
              </a:extLst>
            </p:cNvPr>
            <p:cNvSpPr txBox="1">
              <a:spLocks/>
            </p:cNvSpPr>
            <p:nvPr/>
          </p:nvSpPr>
          <p:spPr>
            <a:xfrm>
              <a:off x="7248973" y="5351743"/>
              <a:ext cx="21240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2 человека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8F2425-8ABF-4271-8765-3F32E338F146}"/>
                </a:ext>
              </a:extLst>
            </p:cNvPr>
            <p:cNvSpPr txBox="1">
              <a:spLocks/>
            </p:cNvSpPr>
            <p:nvPr/>
          </p:nvSpPr>
          <p:spPr>
            <a:xfrm>
              <a:off x="9540531" y="5351743"/>
              <a:ext cx="21240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2 человека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E275DD-8B65-4451-8FB6-A1445159874B}"/>
                </a:ext>
              </a:extLst>
            </p:cNvPr>
            <p:cNvSpPr txBox="1">
              <a:spLocks/>
            </p:cNvSpPr>
            <p:nvPr/>
          </p:nvSpPr>
          <p:spPr>
            <a:xfrm>
              <a:off x="326885" y="5351743"/>
              <a:ext cx="1440000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100" b="1" dirty="0">
                  <a:solidFill>
                    <a:srgbClr val="203277"/>
                  </a:solidFill>
                </a:rPr>
                <a:t>Стандартная команда </a:t>
              </a:r>
              <a:r>
                <a:rPr lang="ru-RU" sz="1100" b="1" dirty="0" err="1">
                  <a:solidFill>
                    <a:srgbClr val="203277"/>
                  </a:solidFill>
                </a:rPr>
                <a:t>ФЦК</a:t>
              </a:r>
              <a:endParaRPr lang="ru-RU" sz="1100" b="1" dirty="0">
                <a:solidFill>
                  <a:srgbClr val="203277"/>
                </a:solidFill>
              </a:endParaRP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AE40B07-21B1-4E4B-90A2-4828171A5763}"/>
              </a:ext>
            </a:extLst>
          </p:cNvPr>
          <p:cNvSpPr>
            <a:spLocks/>
          </p:cNvSpPr>
          <p:nvPr/>
        </p:nvSpPr>
        <p:spPr>
          <a:xfrm>
            <a:off x="3963517" y="4863412"/>
            <a:ext cx="186692" cy="177566"/>
          </a:xfrm>
          <a:prstGeom prst="triangl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100" dirty="0" err="1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DE8D671-D9D2-495A-8C09-AD7144A447AB}"/>
              </a:ext>
            </a:extLst>
          </p:cNvPr>
          <p:cNvSpPr>
            <a:spLocks/>
          </p:cNvSpPr>
          <p:nvPr/>
        </p:nvSpPr>
        <p:spPr>
          <a:xfrm>
            <a:off x="6875433" y="4863412"/>
            <a:ext cx="186692" cy="177566"/>
          </a:xfrm>
          <a:prstGeom prst="triangl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100" dirty="0" err="1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AFF5AB9-1A08-448A-9418-D21921042DBB}"/>
              </a:ext>
            </a:extLst>
          </p:cNvPr>
          <p:cNvSpPr>
            <a:spLocks/>
          </p:cNvSpPr>
          <p:nvPr/>
        </p:nvSpPr>
        <p:spPr>
          <a:xfrm>
            <a:off x="9363406" y="4863412"/>
            <a:ext cx="186692" cy="177566"/>
          </a:xfrm>
          <a:prstGeom prst="triangl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100" dirty="0" err="1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0B547-0F6D-4DF0-9E1D-5A04664BF9B8}"/>
              </a:ext>
            </a:extLst>
          </p:cNvPr>
          <p:cNvCxnSpPr>
            <a:cxnSpLocks/>
          </p:cNvCxnSpPr>
          <p:nvPr/>
        </p:nvCxnSpPr>
        <p:spPr>
          <a:xfrm>
            <a:off x="1849874" y="4952195"/>
            <a:ext cx="9814657" cy="0"/>
          </a:xfrm>
          <a:prstGeom prst="lin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C847E5C-20B3-431B-8E22-24451887E85C}"/>
              </a:ext>
            </a:extLst>
          </p:cNvPr>
          <p:cNvSpPr>
            <a:spLocks/>
          </p:cNvSpPr>
          <p:nvPr/>
        </p:nvSpPr>
        <p:spPr>
          <a:xfrm>
            <a:off x="11201574" y="4863412"/>
            <a:ext cx="186692" cy="177566"/>
          </a:xfrm>
          <a:prstGeom prst="triangl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100" dirty="0" err="1">
              <a:solidFill>
                <a:schemeClr val="tx1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47B3D2B-CC2D-42C9-BCB4-371CF310A422}"/>
              </a:ext>
            </a:extLst>
          </p:cNvPr>
          <p:cNvGrpSpPr/>
          <p:nvPr/>
        </p:nvGrpSpPr>
        <p:grpSpPr>
          <a:xfrm>
            <a:off x="3494642" y="5043757"/>
            <a:ext cx="8254925" cy="338554"/>
            <a:chOff x="3494642" y="5079276"/>
            <a:chExt cx="8254925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2254DE-BB55-4F5E-BA99-920E5D619577}"/>
                </a:ext>
              </a:extLst>
            </p:cNvPr>
            <p:cNvSpPr txBox="1"/>
            <p:nvPr/>
          </p:nvSpPr>
          <p:spPr>
            <a:xfrm>
              <a:off x="6441987" y="5079276"/>
              <a:ext cx="1120846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Стратегическая сессия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13695C-748F-44E9-8B71-1E0078A095B9}"/>
                </a:ext>
              </a:extLst>
            </p:cNvPr>
            <p:cNvSpPr txBox="1"/>
            <p:nvPr/>
          </p:nvSpPr>
          <p:spPr>
            <a:xfrm>
              <a:off x="8553536" y="5079276"/>
              <a:ext cx="1806432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Завершено внедрение минимум 1 инициативы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94A981-F5E7-42A2-95BF-8A1638601FB0}"/>
                </a:ext>
              </a:extLst>
            </p:cNvPr>
            <p:cNvSpPr txBox="1"/>
            <p:nvPr/>
          </p:nvSpPr>
          <p:spPr>
            <a:xfrm>
              <a:off x="3494642" y="5079276"/>
              <a:ext cx="1124442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Установочная встреча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D25328-7540-4050-949B-F605AC8C8506}"/>
                </a:ext>
              </a:extLst>
            </p:cNvPr>
            <p:cNvSpPr txBox="1"/>
            <p:nvPr/>
          </p:nvSpPr>
          <p:spPr>
            <a:xfrm>
              <a:off x="10840274" y="5079276"/>
              <a:ext cx="909293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Достигнуты </a:t>
              </a:r>
              <a:r>
                <a:rPr lang="ru-RU" sz="1100" dirty="0" err="1"/>
                <a:t>КПЭ</a:t>
              </a:r>
              <a:endParaRPr lang="ru-RU" sz="11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900469-D1B9-4D1A-9B14-9A2255FD3602}"/>
              </a:ext>
            </a:extLst>
          </p:cNvPr>
          <p:cNvSpPr txBox="1">
            <a:spLocks/>
          </p:cNvSpPr>
          <p:nvPr/>
        </p:nvSpPr>
        <p:spPr>
          <a:xfrm>
            <a:off x="326885" y="4863412"/>
            <a:ext cx="14400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100" b="1" dirty="0">
                <a:solidFill>
                  <a:srgbClr val="203277"/>
                </a:solidFill>
              </a:rPr>
              <a:t>Контрольные </a:t>
            </a:r>
            <a:br>
              <a:rPr lang="ru-RU" sz="1100" b="1" dirty="0">
                <a:solidFill>
                  <a:srgbClr val="203277"/>
                </a:solidFill>
              </a:rPr>
            </a:br>
            <a:r>
              <a:rPr lang="ru-RU" sz="1100" b="1" dirty="0">
                <a:solidFill>
                  <a:srgbClr val="203277"/>
                </a:solidFill>
              </a:rPr>
              <a:t>точки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25FA67-6EA5-4990-9499-7AEC473FFA0B}"/>
              </a:ext>
            </a:extLst>
          </p:cNvPr>
          <p:cNvSpPr txBox="1">
            <a:spLocks/>
          </p:cNvSpPr>
          <p:nvPr/>
        </p:nvSpPr>
        <p:spPr>
          <a:xfrm>
            <a:off x="326885" y="2339814"/>
            <a:ext cx="14400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100" b="1" dirty="0">
                <a:solidFill>
                  <a:srgbClr val="203277"/>
                </a:solidFill>
              </a:rPr>
              <a:t>Ключевые результаты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34D419-876B-4522-9A75-F1BE1206BC5E}"/>
              </a:ext>
            </a:extLst>
          </p:cNvPr>
          <p:cNvGrpSpPr/>
          <p:nvPr/>
        </p:nvGrpSpPr>
        <p:grpSpPr>
          <a:xfrm>
            <a:off x="326885" y="5912355"/>
            <a:ext cx="11337646" cy="507831"/>
            <a:chOff x="326885" y="5784896"/>
            <a:chExt cx="11337646" cy="5078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B63B38-8AC6-4B21-8178-4DC7E84EA809}"/>
                </a:ext>
              </a:extLst>
            </p:cNvPr>
            <p:cNvSpPr txBox="1">
              <a:spLocks/>
            </p:cNvSpPr>
            <p:nvPr/>
          </p:nvSpPr>
          <p:spPr>
            <a:xfrm>
              <a:off x="326885" y="5784896"/>
              <a:ext cx="1440000" cy="5078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100" b="1" dirty="0">
                  <a:solidFill>
                    <a:srgbClr val="203277"/>
                  </a:solidFill>
                </a:rPr>
                <a:t>Примерный режим присутствия </a:t>
              </a:r>
              <a:r>
                <a:rPr lang="ru-RU" sz="1100" b="1" dirty="0" err="1">
                  <a:solidFill>
                    <a:srgbClr val="203277"/>
                  </a:solidFill>
                </a:rPr>
                <a:t>ФЦК</a:t>
              </a:r>
              <a:r>
                <a:rPr lang="ru-RU" sz="1100" b="1" dirty="0">
                  <a:solidFill>
                    <a:srgbClr val="203277"/>
                  </a:solidFill>
                </a:rPr>
                <a:t> </a:t>
              </a:r>
              <a:br>
                <a:rPr lang="ru-RU" sz="1100" b="1" dirty="0">
                  <a:solidFill>
                    <a:srgbClr val="203277"/>
                  </a:solidFill>
                </a:rPr>
              </a:br>
              <a:r>
                <a:rPr lang="ru-RU" sz="1100" b="1" dirty="0">
                  <a:solidFill>
                    <a:srgbClr val="203277"/>
                  </a:solidFill>
                </a:rPr>
                <a:t>на предприятии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38F5A2-C461-4C4E-9CB0-46164B4AC563}"/>
                </a:ext>
              </a:extLst>
            </p:cNvPr>
            <p:cNvSpPr txBox="1">
              <a:spLocks/>
            </p:cNvSpPr>
            <p:nvPr/>
          </p:nvSpPr>
          <p:spPr>
            <a:xfrm>
              <a:off x="1849874" y="5784896"/>
              <a:ext cx="21240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2 недели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CFA8672-31E6-4ABF-A282-0415DB5EDB94}"/>
                </a:ext>
              </a:extLst>
            </p:cNvPr>
            <p:cNvSpPr txBox="1">
              <a:spLocks/>
            </p:cNvSpPr>
            <p:nvPr/>
          </p:nvSpPr>
          <p:spPr>
            <a:xfrm>
              <a:off x="4139852" y="5784896"/>
              <a:ext cx="2943142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2 дня в неделю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0C237C-79A4-4536-A857-0F84C11C5017}"/>
                </a:ext>
              </a:extLst>
            </p:cNvPr>
            <p:cNvSpPr txBox="1">
              <a:spLocks/>
            </p:cNvSpPr>
            <p:nvPr/>
          </p:nvSpPr>
          <p:spPr>
            <a:xfrm>
              <a:off x="7248973" y="5784896"/>
              <a:ext cx="21240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2 недели через 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9A8FB9-6C14-44A9-ADA2-7E43E56161B6}"/>
                </a:ext>
              </a:extLst>
            </p:cNvPr>
            <p:cNvSpPr txBox="1">
              <a:spLocks/>
            </p:cNvSpPr>
            <p:nvPr/>
          </p:nvSpPr>
          <p:spPr>
            <a:xfrm>
              <a:off x="9540531" y="5784896"/>
              <a:ext cx="21240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ru-RU" sz="1100" dirty="0"/>
                <a:t>12 дней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3E023E-A59F-4730-B615-4E3AAEF6E498}"/>
              </a:ext>
            </a:extLst>
          </p:cNvPr>
          <p:cNvCxnSpPr>
            <a:cxnSpLocks/>
          </p:cNvCxnSpPr>
          <p:nvPr/>
        </p:nvCxnSpPr>
        <p:spPr>
          <a:xfrm>
            <a:off x="326886" y="5430184"/>
            <a:ext cx="11337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A8994C-B899-4FBA-A17A-CC4DE76616B8}"/>
              </a:ext>
            </a:extLst>
          </p:cNvPr>
          <p:cNvCxnSpPr>
            <a:cxnSpLocks/>
          </p:cNvCxnSpPr>
          <p:nvPr/>
        </p:nvCxnSpPr>
        <p:spPr>
          <a:xfrm>
            <a:off x="326886" y="5864484"/>
            <a:ext cx="113376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CET">
            <a:extLst>
              <a:ext uri="{FF2B5EF4-FFF2-40B4-BE49-F238E27FC236}">
                <a16:creationId xmlns:a16="http://schemas.microsoft.com/office/drawing/2014/main" id="{1308439C-726C-41CD-AE8C-875F9FC9D0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39852" y="3749236"/>
            <a:ext cx="2943142" cy="1877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100" b="1" dirty="0">
                <a:solidFill>
                  <a:srgbClr val="203277"/>
                </a:solidFill>
                <a:latin typeface="+mn-lt"/>
              </a:rPr>
              <a:t>Бизнес-инициативы</a:t>
            </a:r>
          </a:p>
        </p:txBody>
      </p:sp>
      <p:sp>
        <p:nvSpPr>
          <p:cNvPr id="50" name="ACET">
            <a:extLst>
              <a:ext uri="{FF2B5EF4-FFF2-40B4-BE49-F238E27FC236}">
                <a16:creationId xmlns:a16="http://schemas.microsoft.com/office/drawing/2014/main" id="{0471057C-D925-4B46-96A9-ADF45AE291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39852" y="2875248"/>
            <a:ext cx="2943142" cy="1877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100" b="1" dirty="0">
                <a:solidFill>
                  <a:srgbClr val="203277"/>
                </a:solidFill>
                <a:latin typeface="+mn-lt"/>
              </a:rPr>
              <a:t>Потоки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5E04AE-8B3B-4EC6-B25B-9F689EF8DEC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139852" y="1278069"/>
            <a:ext cx="2943142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Georgia Pro" panose="02040502050405020303" pitchFamily="18" charset="0"/>
              </a:rPr>
              <a:t>Этап 1</a:t>
            </a:r>
          </a:p>
          <a:p>
            <a:r>
              <a:rPr lang="ru-RU" sz="1100" b="1" dirty="0">
                <a:solidFill>
                  <a:srgbClr val="203277"/>
                </a:solidFill>
              </a:rPr>
              <a:t>Подготовка к</a:t>
            </a:r>
            <a:r>
              <a:rPr lang="pl-PL" sz="1100" b="1" dirty="0">
                <a:solidFill>
                  <a:srgbClr val="203277"/>
                </a:solidFill>
              </a:rPr>
              <a:t> </a:t>
            </a:r>
            <a:r>
              <a:rPr lang="ru-RU" sz="1100" b="1" dirty="0">
                <a:solidFill>
                  <a:srgbClr val="203277"/>
                </a:solidFill>
              </a:rPr>
              <a:t>развертыванию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994D71-7CE9-4577-BD33-28D85DE4AB1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248973" y="1278069"/>
            <a:ext cx="2124000" cy="10464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Georgia Pro" panose="02040502050405020303" pitchFamily="18" charset="0"/>
              </a:rPr>
              <a:t>Этап 2</a:t>
            </a:r>
          </a:p>
          <a:p>
            <a:r>
              <a:rPr lang="ru-RU" sz="1100" b="1" dirty="0">
                <a:solidFill>
                  <a:srgbClr val="203277"/>
                </a:solidFill>
              </a:rPr>
              <a:t>Детализация плана реализации, начало внедрения мероприятий </a:t>
            </a:r>
            <a:br>
              <a:rPr lang="ru-RU" sz="1100" b="1" dirty="0">
                <a:solidFill>
                  <a:srgbClr val="203277"/>
                </a:solidFill>
              </a:rPr>
            </a:br>
            <a:r>
              <a:rPr lang="ru-RU" sz="1100" b="1" dirty="0">
                <a:solidFill>
                  <a:srgbClr val="203277"/>
                </a:solidFill>
              </a:rPr>
              <a:t>1 волны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311831-7DAD-465F-B6E2-4F68DF2F150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540531" y="1278069"/>
            <a:ext cx="2124000" cy="87716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Georgia Pro" panose="02040502050405020303" pitchFamily="18" charset="0"/>
              </a:rPr>
              <a:t>Этап 3</a:t>
            </a:r>
          </a:p>
          <a:p>
            <a:r>
              <a:rPr lang="ru-RU" sz="1100" b="1" dirty="0">
                <a:solidFill>
                  <a:srgbClr val="203277"/>
                </a:solidFill>
              </a:rPr>
              <a:t>Поддержка реализации внедрения мероприятий 2</a:t>
            </a:r>
            <a:r>
              <a:rPr lang="pl-PL" sz="1100" b="1" dirty="0">
                <a:solidFill>
                  <a:srgbClr val="203277"/>
                </a:solidFill>
              </a:rPr>
              <a:t> </a:t>
            </a:r>
            <a:r>
              <a:rPr lang="ru-RU" sz="1100" b="1" dirty="0">
                <a:solidFill>
                  <a:srgbClr val="203277"/>
                </a:solidFill>
              </a:rPr>
              <a:t>волны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C4D9E1-FA6F-4295-9765-E7508665AF51}"/>
              </a:ext>
            </a:extLst>
          </p:cNvPr>
          <p:cNvSpPr txBox="1">
            <a:spLocks/>
          </p:cNvSpPr>
          <p:nvPr/>
        </p:nvSpPr>
        <p:spPr>
          <a:xfrm>
            <a:off x="1849874" y="1278069"/>
            <a:ext cx="2124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Georgia Pro" panose="02040502050405020303" pitchFamily="18" charset="0"/>
              </a:rPr>
              <a:t>Этап 0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1F0BA64-A7C2-4AAA-B4D3-E675CAE6AD8A}"/>
              </a:ext>
            </a:extLst>
          </p:cNvPr>
          <p:cNvGrpSpPr/>
          <p:nvPr/>
        </p:nvGrpSpPr>
        <p:grpSpPr>
          <a:xfrm>
            <a:off x="9870042" y="3498712"/>
            <a:ext cx="1464979" cy="1244501"/>
            <a:chOff x="9648825" y="3405188"/>
            <a:chExt cx="1751013" cy="1487487"/>
          </a:xfrm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21D80C18-E82C-430E-A23A-8B04E557B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663" y="3405188"/>
              <a:ext cx="855663" cy="779462"/>
            </a:xfrm>
            <a:custGeom>
              <a:avLst/>
              <a:gdLst>
                <a:gd name="T0" fmla="*/ 353 w 450"/>
                <a:gd name="T1" fmla="*/ 410 h 410"/>
                <a:gd name="T2" fmla="*/ 450 w 450"/>
                <a:gd name="T3" fmla="*/ 225 h 410"/>
                <a:gd name="T4" fmla="*/ 225 w 450"/>
                <a:gd name="T5" fmla="*/ 0 h 410"/>
                <a:gd name="T6" fmla="*/ 0 w 450"/>
                <a:gd name="T7" fmla="*/ 225 h 410"/>
                <a:gd name="T8" fmla="*/ 98 w 450"/>
                <a:gd name="T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10">
                  <a:moveTo>
                    <a:pt x="353" y="410"/>
                  </a:moveTo>
                  <a:cubicBezTo>
                    <a:pt x="412" y="369"/>
                    <a:pt x="450" y="301"/>
                    <a:pt x="450" y="225"/>
                  </a:cubicBezTo>
                  <a:cubicBezTo>
                    <a:pt x="450" y="100"/>
                    <a:pt x="349" y="0"/>
                    <a:pt x="225" y="0"/>
                  </a:cubicBezTo>
                  <a:cubicBezTo>
                    <a:pt x="101" y="0"/>
                    <a:pt x="0" y="100"/>
                    <a:pt x="0" y="225"/>
                  </a:cubicBezTo>
                  <a:cubicBezTo>
                    <a:pt x="0" y="301"/>
                    <a:pt x="39" y="369"/>
                    <a:pt x="98" y="410"/>
                  </a:cubicBez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DAF30DA4-0190-4542-AC6F-20790C0A4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350" y="4259263"/>
              <a:ext cx="269875" cy="461962"/>
            </a:xfrm>
            <a:custGeom>
              <a:avLst/>
              <a:gdLst>
                <a:gd name="T0" fmla="*/ 0 w 170"/>
                <a:gd name="T1" fmla="*/ 291 h 291"/>
                <a:gd name="T2" fmla="*/ 0 w 170"/>
                <a:gd name="T3" fmla="*/ 0 h 291"/>
                <a:gd name="T4" fmla="*/ 170 w 170"/>
                <a:gd name="T5" fmla="*/ 0 h 291"/>
                <a:gd name="T6" fmla="*/ 170 w 170"/>
                <a:gd name="T7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291">
                  <a:moveTo>
                    <a:pt x="0" y="291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291"/>
                  </a:ln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" name="Line 11">
              <a:extLst>
                <a:ext uri="{FF2B5EF4-FFF2-40B4-BE49-F238E27FC236}">
                  <a16:creationId xmlns:a16="http://schemas.microsoft.com/office/drawing/2014/main" id="{F8390CBB-86E0-47D7-9FE1-BE17D27FB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6288" y="4259263"/>
              <a:ext cx="0" cy="461962"/>
            </a:xfrm>
            <a:prstGeom prst="line">
              <a:avLst/>
            </a:pr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6" name="Oval 12">
              <a:extLst>
                <a:ext uri="{FF2B5EF4-FFF2-40B4-BE49-F238E27FC236}">
                  <a16:creationId xmlns:a16="http://schemas.microsoft.com/office/drawing/2014/main" id="{29AFE198-D730-4943-A973-D8AF39552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2150" y="3644900"/>
              <a:ext cx="169863" cy="169862"/>
            </a:xfrm>
            <a:prstGeom prst="ellipse">
              <a:avLst/>
            </a:pr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7" name="Line 13">
              <a:extLst>
                <a:ext uri="{FF2B5EF4-FFF2-40B4-BE49-F238E27FC236}">
                  <a16:creationId xmlns:a16="http://schemas.microsoft.com/office/drawing/2014/main" id="{916786A4-FEA5-4A20-B77D-5AAD53C2E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6288" y="3886200"/>
              <a:ext cx="0" cy="257175"/>
            </a:xfrm>
            <a:prstGeom prst="line">
              <a:avLst/>
            </a:pr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C6C302D1-15E0-4A8A-BD46-19C8AFE55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350" y="4057650"/>
              <a:ext cx="269875" cy="201612"/>
            </a:xfrm>
            <a:custGeom>
              <a:avLst/>
              <a:gdLst>
                <a:gd name="T0" fmla="*/ 0 w 170"/>
                <a:gd name="T1" fmla="*/ 0 h 127"/>
                <a:gd name="T2" fmla="*/ 0 w 170"/>
                <a:gd name="T3" fmla="*/ 127 h 127"/>
                <a:gd name="T4" fmla="*/ 170 w 170"/>
                <a:gd name="T5" fmla="*/ 127 h 127"/>
                <a:gd name="T6" fmla="*/ 170 w 170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7">
                  <a:moveTo>
                    <a:pt x="0" y="0"/>
                  </a:moveTo>
                  <a:lnTo>
                    <a:pt x="0" y="127"/>
                  </a:lnTo>
                  <a:lnTo>
                    <a:pt x="170" y="127"/>
                  </a:lnTo>
                  <a:lnTo>
                    <a:pt x="170" y="0"/>
                  </a:ln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74BD4F76-CEE2-42D2-B8BD-A4B7003CA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4988" y="3886200"/>
              <a:ext cx="388938" cy="373062"/>
            </a:xfrm>
            <a:custGeom>
              <a:avLst/>
              <a:gdLst>
                <a:gd name="T0" fmla="*/ 0 w 205"/>
                <a:gd name="T1" fmla="*/ 196 h 196"/>
                <a:gd name="T2" fmla="*/ 0 w 205"/>
                <a:gd name="T3" fmla="*/ 59 h 196"/>
                <a:gd name="T4" fmla="*/ 50 w 205"/>
                <a:gd name="T5" fmla="*/ 0 h 196"/>
                <a:gd name="T6" fmla="*/ 50 w 205"/>
                <a:gd name="T7" fmla="*/ 0 h 196"/>
                <a:gd name="T8" fmla="*/ 205 w 205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96">
                  <a:moveTo>
                    <a:pt x="0" y="19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17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05" y="0"/>
                    <a:pt x="205" y="0"/>
                    <a:pt x="205" y="0"/>
                  </a:cubicBez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FE472ED6-04AA-4173-A9F8-B6E1BE811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5" y="3886200"/>
              <a:ext cx="95250" cy="373062"/>
            </a:xfrm>
            <a:custGeom>
              <a:avLst/>
              <a:gdLst>
                <a:gd name="T0" fmla="*/ 0 w 50"/>
                <a:gd name="T1" fmla="*/ 0 h 196"/>
                <a:gd name="T2" fmla="*/ 0 w 50"/>
                <a:gd name="T3" fmla="*/ 0 h 196"/>
                <a:gd name="T4" fmla="*/ 50 w 50"/>
                <a:gd name="T5" fmla="*/ 59 h 196"/>
                <a:gd name="T6" fmla="*/ 50 w 50"/>
                <a:gd name="T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50" y="26"/>
                    <a:pt x="50" y="59"/>
                  </a:cubicBezTo>
                  <a:cubicBezTo>
                    <a:pt x="50" y="196"/>
                    <a:pt x="50" y="196"/>
                    <a:pt x="50" y="196"/>
                  </a:cubicBez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AB4493E6-5101-4853-8A4C-2E34CB33A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7913" y="3452813"/>
              <a:ext cx="163513" cy="166687"/>
            </a:xfrm>
            <a:custGeom>
              <a:avLst/>
              <a:gdLst>
                <a:gd name="T0" fmla="*/ 103 w 103"/>
                <a:gd name="T1" fmla="*/ 0 h 105"/>
                <a:gd name="T2" fmla="*/ 103 w 103"/>
                <a:gd name="T3" fmla="*/ 105 h 105"/>
                <a:gd name="T4" fmla="*/ 0 w 103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05">
                  <a:moveTo>
                    <a:pt x="103" y="0"/>
                  </a:moveTo>
                  <a:lnTo>
                    <a:pt x="103" y="105"/>
                  </a:lnTo>
                  <a:lnTo>
                    <a:pt x="0" y="105"/>
                  </a:ln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E24D768C-EBF8-4905-A0F0-00888D370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25" y="3619500"/>
              <a:ext cx="165100" cy="163512"/>
            </a:xfrm>
            <a:custGeom>
              <a:avLst/>
              <a:gdLst>
                <a:gd name="T0" fmla="*/ 0 w 104"/>
                <a:gd name="T1" fmla="*/ 103 h 103"/>
                <a:gd name="T2" fmla="*/ 0 w 104"/>
                <a:gd name="T3" fmla="*/ 0 h 103"/>
                <a:gd name="T4" fmla="*/ 104 w 104"/>
                <a:gd name="T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03">
                  <a:moveTo>
                    <a:pt x="0" y="1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AD469465-3FCB-4A65-9AAE-B5BF03D6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8825" y="3565525"/>
              <a:ext cx="165100" cy="165100"/>
            </a:xfrm>
            <a:custGeom>
              <a:avLst/>
              <a:gdLst>
                <a:gd name="T0" fmla="*/ 104 w 104"/>
                <a:gd name="T1" fmla="*/ 0 h 104"/>
                <a:gd name="T2" fmla="*/ 104 w 104"/>
                <a:gd name="T3" fmla="*/ 104 h 104"/>
                <a:gd name="T4" fmla="*/ 0 w 10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04">
                  <a:moveTo>
                    <a:pt x="104" y="0"/>
                  </a:moveTo>
                  <a:lnTo>
                    <a:pt x="104" y="104"/>
                  </a:lnTo>
                  <a:lnTo>
                    <a:pt x="0" y="104"/>
                  </a:ln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D8AC0BE8-C64D-4D8B-87FE-06C534472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730625"/>
              <a:ext cx="165100" cy="163512"/>
            </a:xfrm>
            <a:custGeom>
              <a:avLst/>
              <a:gdLst>
                <a:gd name="T0" fmla="*/ 0 w 104"/>
                <a:gd name="T1" fmla="*/ 103 h 103"/>
                <a:gd name="T2" fmla="*/ 0 w 104"/>
                <a:gd name="T3" fmla="*/ 0 h 103"/>
                <a:gd name="T4" fmla="*/ 104 w 104"/>
                <a:gd name="T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03">
                  <a:moveTo>
                    <a:pt x="0" y="1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65" name="Line 21">
              <a:extLst>
                <a:ext uri="{FF2B5EF4-FFF2-40B4-BE49-F238E27FC236}">
                  <a16:creationId xmlns:a16="http://schemas.microsoft.com/office/drawing/2014/main" id="{C4B6441E-17FE-424D-9C8F-9DA552AD4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85413" y="3459163"/>
              <a:ext cx="0" cy="1285875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492A6BB2-6B33-4B50-A226-C777CD732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8825" y="3459163"/>
              <a:ext cx="636588" cy="423862"/>
            </a:xfrm>
            <a:custGeom>
              <a:avLst/>
              <a:gdLst>
                <a:gd name="T0" fmla="*/ 168 w 335"/>
                <a:gd name="T1" fmla="*/ 0 h 223"/>
                <a:gd name="T2" fmla="*/ 168 w 335"/>
                <a:gd name="T3" fmla="*/ 154 h 223"/>
                <a:gd name="T4" fmla="*/ 99 w 335"/>
                <a:gd name="T5" fmla="*/ 223 h 223"/>
                <a:gd name="T6" fmla="*/ 0 w 335"/>
                <a:gd name="T7" fmla="*/ 223 h 223"/>
                <a:gd name="T8" fmla="*/ 0 w 335"/>
                <a:gd name="T9" fmla="*/ 56 h 223"/>
                <a:gd name="T10" fmla="*/ 112 w 335"/>
                <a:gd name="T11" fmla="*/ 56 h 223"/>
                <a:gd name="T12" fmla="*/ 168 w 335"/>
                <a:gd name="T13" fmla="*/ 0 h 223"/>
                <a:gd name="T14" fmla="*/ 168 w 335"/>
                <a:gd name="T15" fmla="*/ 0 h 223"/>
                <a:gd name="T16" fmla="*/ 335 w 335"/>
                <a:gd name="T17" fmla="*/ 0 h 223"/>
                <a:gd name="T18" fmla="*/ 335 w 335"/>
                <a:gd name="T19" fmla="*/ 167 h 223"/>
                <a:gd name="T20" fmla="*/ 168 w 335"/>
                <a:gd name="T21" fmla="*/ 16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223">
                  <a:moveTo>
                    <a:pt x="168" y="0"/>
                  </a:moveTo>
                  <a:cubicBezTo>
                    <a:pt x="168" y="154"/>
                    <a:pt x="168" y="154"/>
                    <a:pt x="168" y="154"/>
                  </a:cubicBezTo>
                  <a:cubicBezTo>
                    <a:pt x="168" y="192"/>
                    <a:pt x="137" y="223"/>
                    <a:pt x="99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43" y="56"/>
                    <a:pt x="168" y="31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5" y="167"/>
                    <a:pt x="335" y="167"/>
                    <a:pt x="335" y="167"/>
                  </a:cubicBezTo>
                  <a:cubicBezTo>
                    <a:pt x="168" y="167"/>
                    <a:pt x="168" y="167"/>
                    <a:pt x="168" y="167"/>
                  </a:cubicBez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67" name="Line 23">
              <a:extLst>
                <a:ext uri="{FF2B5EF4-FFF2-40B4-BE49-F238E27FC236}">
                  <a16:creationId xmlns:a16="http://schemas.microsoft.com/office/drawing/2014/main" id="{E5E1470B-3FC2-4B70-8929-6C531B513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4900" y="4892675"/>
              <a:ext cx="1111250" cy="0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68" name="Line 24">
              <a:extLst>
                <a:ext uri="{FF2B5EF4-FFF2-40B4-BE49-F238E27FC236}">
                  <a16:creationId xmlns:a16="http://schemas.microsoft.com/office/drawing/2014/main" id="{22CC2518-146B-4777-B7B1-CA1A17E0F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2800" y="4745038"/>
              <a:ext cx="1697038" cy="0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69" name="Group 27">
            <a:extLst>
              <a:ext uri="{FF2B5EF4-FFF2-40B4-BE49-F238E27FC236}">
                <a16:creationId xmlns:a16="http://schemas.microsoft.com/office/drawing/2014/main" id="{70E233AA-5B2B-4457-A610-2924E3D797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81612" y="3697100"/>
            <a:ext cx="1660525" cy="847725"/>
            <a:chOff x="1059" y="2600"/>
            <a:chExt cx="1046" cy="534"/>
          </a:xfrm>
        </p:grpSpPr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9F61AC7B-61CC-4771-B985-91EDEA09D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847"/>
              <a:ext cx="147" cy="287"/>
            </a:xfrm>
            <a:custGeom>
              <a:avLst/>
              <a:gdLst>
                <a:gd name="T0" fmla="*/ 0 w 135"/>
                <a:gd name="T1" fmla="*/ 263 h 263"/>
                <a:gd name="T2" fmla="*/ 17 w 135"/>
                <a:gd name="T3" fmla="*/ 77 h 263"/>
                <a:gd name="T4" fmla="*/ 135 w 135"/>
                <a:gd name="T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263">
                  <a:moveTo>
                    <a:pt x="0" y="263"/>
                  </a:moveTo>
                  <a:cubicBezTo>
                    <a:pt x="0" y="252"/>
                    <a:pt x="17" y="77"/>
                    <a:pt x="17" y="77"/>
                  </a:cubicBezTo>
                  <a:cubicBezTo>
                    <a:pt x="135" y="0"/>
                    <a:pt x="135" y="0"/>
                    <a:pt x="135" y="0"/>
                  </a:cubicBez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93A2BE46-CBC3-42B7-B92C-B891A35CD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847"/>
              <a:ext cx="88" cy="158"/>
            </a:xfrm>
            <a:custGeom>
              <a:avLst/>
              <a:gdLst>
                <a:gd name="T0" fmla="*/ 0 w 88"/>
                <a:gd name="T1" fmla="*/ 0 h 158"/>
                <a:gd name="T2" fmla="*/ 13 w 88"/>
                <a:gd name="T3" fmla="*/ 158 h 158"/>
                <a:gd name="T4" fmla="*/ 88 w 88"/>
                <a:gd name="T5" fmla="*/ 93 h 158"/>
                <a:gd name="T6" fmla="*/ 0 w 88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8">
                  <a:moveTo>
                    <a:pt x="0" y="0"/>
                  </a:moveTo>
                  <a:lnTo>
                    <a:pt x="13" y="158"/>
                  </a:lnTo>
                  <a:lnTo>
                    <a:pt x="88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72" name="Line 30">
              <a:extLst>
                <a:ext uri="{FF2B5EF4-FFF2-40B4-BE49-F238E27FC236}">
                  <a16:creationId xmlns:a16="http://schemas.microsoft.com/office/drawing/2014/main" id="{6744FF5A-B822-4A21-A1B7-0B5075948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3" y="3015"/>
              <a:ext cx="31" cy="119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10E298E7-C201-4C6E-A41E-9F5B4FE3B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2847"/>
              <a:ext cx="146" cy="287"/>
            </a:xfrm>
            <a:custGeom>
              <a:avLst/>
              <a:gdLst>
                <a:gd name="T0" fmla="*/ 134 w 134"/>
                <a:gd name="T1" fmla="*/ 263 h 263"/>
                <a:gd name="T2" fmla="*/ 118 w 134"/>
                <a:gd name="T3" fmla="*/ 77 h 263"/>
                <a:gd name="T4" fmla="*/ 0 w 134"/>
                <a:gd name="T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263">
                  <a:moveTo>
                    <a:pt x="134" y="263"/>
                  </a:moveTo>
                  <a:cubicBezTo>
                    <a:pt x="134" y="252"/>
                    <a:pt x="118" y="77"/>
                    <a:pt x="118" y="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BF616C2C-0347-4590-8444-E004BB9DB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847"/>
              <a:ext cx="88" cy="158"/>
            </a:xfrm>
            <a:custGeom>
              <a:avLst/>
              <a:gdLst>
                <a:gd name="T0" fmla="*/ 88 w 88"/>
                <a:gd name="T1" fmla="*/ 0 h 158"/>
                <a:gd name="T2" fmla="*/ 75 w 88"/>
                <a:gd name="T3" fmla="*/ 158 h 158"/>
                <a:gd name="T4" fmla="*/ 0 w 88"/>
                <a:gd name="T5" fmla="*/ 93 h 158"/>
                <a:gd name="T6" fmla="*/ 88 w 88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8">
                  <a:moveTo>
                    <a:pt x="88" y="0"/>
                  </a:moveTo>
                  <a:lnTo>
                    <a:pt x="75" y="158"/>
                  </a:lnTo>
                  <a:lnTo>
                    <a:pt x="0" y="93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0E1CEB82-C917-4AED-906B-4C324F3F7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2940"/>
              <a:ext cx="80" cy="75"/>
            </a:xfrm>
            <a:custGeom>
              <a:avLst/>
              <a:gdLst>
                <a:gd name="T0" fmla="*/ 40 w 80"/>
                <a:gd name="T1" fmla="*/ 0 h 75"/>
                <a:gd name="T2" fmla="*/ 0 w 80"/>
                <a:gd name="T3" fmla="*/ 35 h 75"/>
                <a:gd name="T4" fmla="*/ 22 w 80"/>
                <a:gd name="T5" fmla="*/ 75 h 75"/>
                <a:gd name="T6" fmla="*/ 40 w 80"/>
                <a:gd name="T7" fmla="*/ 75 h 75"/>
                <a:gd name="T8" fmla="*/ 57 w 80"/>
                <a:gd name="T9" fmla="*/ 75 h 75"/>
                <a:gd name="T10" fmla="*/ 80 w 80"/>
                <a:gd name="T11" fmla="*/ 35 h 75"/>
                <a:gd name="T12" fmla="*/ 40 w 80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75">
                  <a:moveTo>
                    <a:pt x="40" y="0"/>
                  </a:moveTo>
                  <a:lnTo>
                    <a:pt x="0" y="35"/>
                  </a:lnTo>
                  <a:lnTo>
                    <a:pt x="22" y="75"/>
                  </a:lnTo>
                  <a:lnTo>
                    <a:pt x="40" y="75"/>
                  </a:lnTo>
                  <a:lnTo>
                    <a:pt x="57" y="75"/>
                  </a:lnTo>
                  <a:lnTo>
                    <a:pt x="80" y="35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76" name="Line 34">
              <a:extLst>
                <a:ext uri="{FF2B5EF4-FFF2-40B4-BE49-F238E27FC236}">
                  <a16:creationId xmlns:a16="http://schemas.microsoft.com/office/drawing/2014/main" id="{4F4419D7-1C05-4F88-B16E-98FA55848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9" y="3015"/>
              <a:ext cx="31" cy="119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77" name="Line 35">
              <a:extLst>
                <a:ext uri="{FF2B5EF4-FFF2-40B4-BE49-F238E27FC236}">
                  <a16:creationId xmlns:a16="http://schemas.microsoft.com/office/drawing/2014/main" id="{C6870622-E000-4956-9A3A-F15D7EC85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0" y="3059"/>
              <a:ext cx="69" cy="0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78" name="Oval 36">
              <a:extLst>
                <a:ext uri="{FF2B5EF4-FFF2-40B4-BE49-F238E27FC236}">
                  <a16:creationId xmlns:a16="http://schemas.microsoft.com/office/drawing/2014/main" id="{0156E116-9590-4D54-B701-C2CB92967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00"/>
              <a:ext cx="188" cy="230"/>
            </a:xfrm>
            <a:prstGeom prst="ellips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79" name="Line 37">
              <a:extLst>
                <a:ext uri="{FF2B5EF4-FFF2-40B4-BE49-F238E27FC236}">
                  <a16:creationId xmlns:a16="http://schemas.microsoft.com/office/drawing/2014/main" id="{06DECDF7-840A-4B03-9D85-222462E19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7" y="2877"/>
              <a:ext cx="86" cy="57"/>
            </a:xfrm>
            <a:prstGeom prst="line">
              <a:avLst/>
            </a:prstGeom>
            <a:noFill/>
            <a:ln w="28575" cap="flat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80" name="Line 38">
              <a:extLst>
                <a:ext uri="{FF2B5EF4-FFF2-40B4-BE49-F238E27FC236}">
                  <a16:creationId xmlns:a16="http://schemas.microsoft.com/office/drawing/2014/main" id="{C5F2C80E-A797-45AF-B7FC-A220BDC33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83" y="2877"/>
              <a:ext cx="60" cy="62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id="{208495D6-21FD-4134-B5A5-F5E772058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2877"/>
              <a:ext cx="104" cy="217"/>
            </a:xfrm>
            <a:custGeom>
              <a:avLst/>
              <a:gdLst>
                <a:gd name="T0" fmla="*/ 95 w 95"/>
                <a:gd name="T1" fmla="*/ 199 h 199"/>
                <a:gd name="T2" fmla="*/ 79 w 95"/>
                <a:gd name="T3" fmla="*/ 52 h 199"/>
                <a:gd name="T4" fmla="*/ 0 w 95"/>
                <a:gd name="T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99">
                  <a:moveTo>
                    <a:pt x="95" y="199"/>
                  </a:moveTo>
                  <a:cubicBezTo>
                    <a:pt x="95" y="192"/>
                    <a:pt x="79" y="52"/>
                    <a:pt x="79" y="5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82" name="Freeform 40">
              <a:extLst>
                <a:ext uri="{FF2B5EF4-FFF2-40B4-BE49-F238E27FC236}">
                  <a16:creationId xmlns:a16="http://schemas.microsoft.com/office/drawing/2014/main" id="{41CBFF83-3F33-4147-B69E-615E2A39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2877"/>
              <a:ext cx="58" cy="182"/>
            </a:xfrm>
            <a:custGeom>
              <a:avLst/>
              <a:gdLst>
                <a:gd name="T0" fmla="*/ 58 w 58"/>
                <a:gd name="T1" fmla="*/ 0 h 182"/>
                <a:gd name="T2" fmla="*/ 0 w 58"/>
                <a:gd name="T3" fmla="*/ 62 h 182"/>
                <a:gd name="T4" fmla="*/ 0 w 58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82">
                  <a:moveTo>
                    <a:pt x="58" y="0"/>
                  </a:moveTo>
                  <a:lnTo>
                    <a:pt x="0" y="62"/>
                  </a:lnTo>
                  <a:lnTo>
                    <a:pt x="0" y="182"/>
                  </a:lnTo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83" name="Oval 41">
              <a:extLst>
                <a:ext uri="{FF2B5EF4-FFF2-40B4-BE49-F238E27FC236}">
                  <a16:creationId xmlns:a16="http://schemas.microsoft.com/office/drawing/2014/main" id="{4AC3086B-1EF1-4439-AEDF-E4E2869E3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2710"/>
              <a:ext cx="126" cy="155"/>
            </a:xfrm>
            <a:prstGeom prst="ellips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84" name="Line 42">
              <a:extLst>
                <a:ext uri="{FF2B5EF4-FFF2-40B4-BE49-F238E27FC236}">
                  <a16:creationId xmlns:a16="http://schemas.microsoft.com/office/drawing/2014/main" id="{4586FB70-03B0-4F7D-94F7-F5950F03D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80" y="2877"/>
              <a:ext cx="87" cy="57"/>
            </a:xfrm>
            <a:prstGeom prst="line">
              <a:avLst/>
            </a:prstGeom>
            <a:noFill/>
            <a:ln w="28575" cap="flat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85" name="Line 43">
              <a:extLst>
                <a:ext uri="{FF2B5EF4-FFF2-40B4-BE49-F238E27FC236}">
                  <a16:creationId xmlns:a16="http://schemas.microsoft.com/office/drawing/2014/main" id="{50E07E61-FCE3-4F81-8906-13DE39EA0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1" y="2877"/>
              <a:ext cx="59" cy="62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86" name="Freeform 44">
              <a:extLst>
                <a:ext uri="{FF2B5EF4-FFF2-40B4-BE49-F238E27FC236}">
                  <a16:creationId xmlns:a16="http://schemas.microsoft.com/office/drawing/2014/main" id="{5D664A73-D2E9-4474-BF31-C823C636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2877"/>
              <a:ext cx="103" cy="217"/>
            </a:xfrm>
            <a:custGeom>
              <a:avLst/>
              <a:gdLst>
                <a:gd name="T0" fmla="*/ 0 w 94"/>
                <a:gd name="T1" fmla="*/ 199 h 199"/>
                <a:gd name="T2" fmla="*/ 15 w 94"/>
                <a:gd name="T3" fmla="*/ 52 h 199"/>
                <a:gd name="T4" fmla="*/ 94 w 94"/>
                <a:gd name="T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99">
                  <a:moveTo>
                    <a:pt x="0" y="199"/>
                  </a:moveTo>
                  <a:cubicBezTo>
                    <a:pt x="0" y="192"/>
                    <a:pt x="15" y="52"/>
                    <a:pt x="15" y="52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noFill/>
            <a:ln w="28575" cap="flat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87" name="Freeform 45">
              <a:extLst>
                <a:ext uri="{FF2B5EF4-FFF2-40B4-BE49-F238E27FC236}">
                  <a16:creationId xmlns:a16="http://schemas.microsoft.com/office/drawing/2014/main" id="{61DE89DE-C49E-4589-A293-50E2BE4B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877"/>
              <a:ext cx="59" cy="182"/>
            </a:xfrm>
            <a:custGeom>
              <a:avLst/>
              <a:gdLst>
                <a:gd name="T0" fmla="*/ 0 w 59"/>
                <a:gd name="T1" fmla="*/ 0 h 182"/>
                <a:gd name="T2" fmla="*/ 59 w 59"/>
                <a:gd name="T3" fmla="*/ 62 h 182"/>
                <a:gd name="T4" fmla="*/ 59 w 59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82">
                  <a:moveTo>
                    <a:pt x="0" y="0"/>
                  </a:moveTo>
                  <a:lnTo>
                    <a:pt x="59" y="62"/>
                  </a:lnTo>
                  <a:lnTo>
                    <a:pt x="59" y="182"/>
                  </a:lnTo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88" name="Oval 46">
              <a:extLst>
                <a:ext uri="{FF2B5EF4-FFF2-40B4-BE49-F238E27FC236}">
                  <a16:creationId xmlns:a16="http://schemas.microsoft.com/office/drawing/2014/main" id="{EEAAA041-2773-4661-8E45-AD8D72ACA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2710"/>
              <a:ext cx="127" cy="155"/>
            </a:xfrm>
            <a:prstGeom prst="ellips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0BA0CF-F5FD-439B-8F95-BFDCAB4C8A9B}"/>
              </a:ext>
            </a:extLst>
          </p:cNvPr>
          <p:cNvGrpSpPr/>
          <p:nvPr/>
        </p:nvGrpSpPr>
        <p:grpSpPr>
          <a:xfrm>
            <a:off x="7569610" y="3489137"/>
            <a:ext cx="1482726" cy="1263650"/>
            <a:chOff x="7312025" y="3786188"/>
            <a:chExt cx="1482726" cy="1263650"/>
          </a:xfrm>
        </p:grpSpPr>
        <p:sp>
          <p:nvSpPr>
            <p:cNvPr id="90" name="Line 50">
              <a:extLst>
                <a:ext uri="{FF2B5EF4-FFF2-40B4-BE49-F238E27FC236}">
                  <a16:creationId xmlns:a16="http://schemas.microsoft.com/office/drawing/2014/main" id="{A1F7FF3F-F25E-4BBB-876C-4E0BC24C8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3950" y="3821113"/>
              <a:ext cx="1158875" cy="0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91" name="Line 51">
              <a:extLst>
                <a:ext uri="{FF2B5EF4-FFF2-40B4-BE49-F238E27FC236}">
                  <a16:creationId xmlns:a16="http://schemas.microsoft.com/office/drawing/2014/main" id="{4F4B93E5-5BCA-4B71-A357-DB85BB93D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3950" y="3941763"/>
              <a:ext cx="1158875" cy="0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92" name="Line 52">
              <a:extLst>
                <a:ext uri="{FF2B5EF4-FFF2-40B4-BE49-F238E27FC236}">
                  <a16:creationId xmlns:a16="http://schemas.microsoft.com/office/drawing/2014/main" id="{62462AC9-6E9C-4E7B-8CC6-19A474303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3625" y="3786188"/>
              <a:ext cx="0" cy="190500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93" name="Freeform 53">
              <a:extLst>
                <a:ext uri="{FF2B5EF4-FFF2-40B4-BE49-F238E27FC236}">
                  <a16:creationId xmlns:a16="http://schemas.microsoft.com/office/drawing/2014/main" id="{FC177FE9-A0BD-4C8F-AF2E-300FF34DC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3821113"/>
              <a:ext cx="101600" cy="120650"/>
            </a:xfrm>
            <a:custGeom>
              <a:avLst/>
              <a:gdLst>
                <a:gd name="T0" fmla="*/ 66 w 66"/>
                <a:gd name="T1" fmla="*/ 0 h 77"/>
                <a:gd name="T2" fmla="*/ 38 w 66"/>
                <a:gd name="T3" fmla="*/ 0 h 77"/>
                <a:gd name="T4" fmla="*/ 0 w 66"/>
                <a:gd name="T5" fmla="*/ 39 h 77"/>
                <a:gd name="T6" fmla="*/ 0 w 66"/>
                <a:gd name="T7" fmla="*/ 39 h 77"/>
                <a:gd name="T8" fmla="*/ 38 w 66"/>
                <a:gd name="T9" fmla="*/ 77 h 77"/>
                <a:gd name="T10" fmla="*/ 66 w 6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7">
                  <a:moveTo>
                    <a:pt x="66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6" y="77"/>
                    <a:pt x="66" y="77"/>
                    <a:pt x="66" y="77"/>
                  </a:cubicBezTo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94" name="Line 54">
              <a:extLst>
                <a:ext uri="{FF2B5EF4-FFF2-40B4-BE49-F238E27FC236}">
                  <a16:creationId xmlns:a16="http://schemas.microsoft.com/office/drawing/2014/main" id="{ECACF9D9-FE89-4AB7-BFCB-448CB2375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1563" y="3786188"/>
              <a:ext cx="0" cy="190500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95" name="Freeform 55">
              <a:extLst>
                <a:ext uri="{FF2B5EF4-FFF2-40B4-BE49-F238E27FC236}">
                  <a16:creationId xmlns:a16="http://schemas.microsoft.com/office/drawing/2014/main" id="{D43D1B0E-A520-41F3-BA23-442C7A2D6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563" y="3821113"/>
              <a:ext cx="103188" cy="120650"/>
            </a:xfrm>
            <a:custGeom>
              <a:avLst/>
              <a:gdLst>
                <a:gd name="T0" fmla="*/ 0 w 67"/>
                <a:gd name="T1" fmla="*/ 0 h 77"/>
                <a:gd name="T2" fmla="*/ 28 w 67"/>
                <a:gd name="T3" fmla="*/ 0 h 77"/>
                <a:gd name="T4" fmla="*/ 67 w 67"/>
                <a:gd name="T5" fmla="*/ 39 h 77"/>
                <a:gd name="T6" fmla="*/ 67 w 67"/>
                <a:gd name="T7" fmla="*/ 39 h 77"/>
                <a:gd name="T8" fmla="*/ 28 w 67"/>
                <a:gd name="T9" fmla="*/ 77 h 77"/>
                <a:gd name="T10" fmla="*/ 0 w 67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7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50" y="0"/>
                    <a:pt x="67" y="17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60"/>
                    <a:pt x="50" y="77"/>
                    <a:pt x="28" y="77"/>
                  </a:cubicBezTo>
                  <a:cubicBezTo>
                    <a:pt x="0" y="77"/>
                    <a:pt x="0" y="77"/>
                    <a:pt x="0" y="77"/>
                  </a:cubicBezTo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96" name="Freeform 56">
              <a:extLst>
                <a:ext uri="{FF2B5EF4-FFF2-40B4-BE49-F238E27FC236}">
                  <a16:creationId xmlns:a16="http://schemas.microsoft.com/office/drawing/2014/main" id="{83E84001-466C-48D6-9811-15B70B538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941763"/>
              <a:ext cx="1158875" cy="898525"/>
            </a:xfrm>
            <a:custGeom>
              <a:avLst/>
              <a:gdLst>
                <a:gd name="T0" fmla="*/ 730 w 730"/>
                <a:gd name="T1" fmla="*/ 0 h 566"/>
                <a:gd name="T2" fmla="*/ 730 w 730"/>
                <a:gd name="T3" fmla="*/ 566 h 566"/>
                <a:gd name="T4" fmla="*/ 0 w 730"/>
                <a:gd name="T5" fmla="*/ 566 h 566"/>
                <a:gd name="T6" fmla="*/ 0 w 730"/>
                <a:gd name="T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" h="566">
                  <a:moveTo>
                    <a:pt x="730" y="0"/>
                  </a:moveTo>
                  <a:lnTo>
                    <a:pt x="730" y="566"/>
                  </a:lnTo>
                  <a:lnTo>
                    <a:pt x="0" y="566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97" name="Oval 57">
              <a:extLst>
                <a:ext uri="{FF2B5EF4-FFF2-40B4-BE49-F238E27FC236}">
                  <a16:creationId xmlns:a16="http://schemas.microsoft.com/office/drawing/2014/main" id="{7C5AB415-65D6-47EC-8D2F-4D16E94CB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4948238"/>
              <a:ext cx="103188" cy="101600"/>
            </a:xfrm>
            <a:prstGeom prst="ellips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98" name="Line 58">
              <a:extLst>
                <a:ext uri="{FF2B5EF4-FFF2-40B4-BE49-F238E27FC236}">
                  <a16:creationId xmlns:a16="http://schemas.microsoft.com/office/drawing/2014/main" id="{26419FAC-1FCC-436E-97E9-2D1FAEAC7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3388" y="4840288"/>
              <a:ext cx="0" cy="107950"/>
            </a:xfrm>
            <a:prstGeom prst="line">
              <a:avLst/>
            </a:pr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99" name="Freeform 59">
              <a:extLst>
                <a:ext uri="{FF2B5EF4-FFF2-40B4-BE49-F238E27FC236}">
                  <a16:creationId xmlns:a16="http://schemas.microsoft.com/office/drawing/2014/main" id="{1084DF10-730C-4F09-90A0-68342FD8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4232275"/>
              <a:ext cx="90488" cy="414338"/>
            </a:xfrm>
            <a:custGeom>
              <a:avLst/>
              <a:gdLst>
                <a:gd name="T0" fmla="*/ 57 w 57"/>
                <a:gd name="T1" fmla="*/ 0 h 261"/>
                <a:gd name="T2" fmla="*/ 57 w 57"/>
                <a:gd name="T3" fmla="*/ 261 h 261"/>
                <a:gd name="T4" fmla="*/ 0 w 57"/>
                <a:gd name="T5" fmla="*/ 261 h 261"/>
                <a:gd name="T6" fmla="*/ 0 w 57"/>
                <a:gd name="T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lnTo>
                    <a:pt x="57" y="261"/>
                  </a:lnTo>
                  <a:lnTo>
                    <a:pt x="0" y="261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00" name="Freeform 60">
              <a:extLst>
                <a:ext uri="{FF2B5EF4-FFF2-40B4-BE49-F238E27FC236}">
                  <a16:creationId xmlns:a16="http://schemas.microsoft.com/office/drawing/2014/main" id="{9AC0EF4B-0684-4A94-A65D-C9FC6F2A5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5" y="4422775"/>
              <a:ext cx="92075" cy="223838"/>
            </a:xfrm>
            <a:custGeom>
              <a:avLst/>
              <a:gdLst>
                <a:gd name="T0" fmla="*/ 58 w 58"/>
                <a:gd name="T1" fmla="*/ 0 h 141"/>
                <a:gd name="T2" fmla="*/ 58 w 58"/>
                <a:gd name="T3" fmla="*/ 141 h 141"/>
                <a:gd name="T4" fmla="*/ 0 w 58"/>
                <a:gd name="T5" fmla="*/ 141 h 141"/>
                <a:gd name="T6" fmla="*/ 0 w 58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41">
                  <a:moveTo>
                    <a:pt x="58" y="0"/>
                  </a:moveTo>
                  <a:lnTo>
                    <a:pt x="58" y="141"/>
                  </a:lnTo>
                  <a:lnTo>
                    <a:pt x="0" y="141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id="{65BAC386-2851-43E4-AF5B-4860C1116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175" y="4232275"/>
              <a:ext cx="92075" cy="414338"/>
            </a:xfrm>
            <a:custGeom>
              <a:avLst/>
              <a:gdLst>
                <a:gd name="T0" fmla="*/ 58 w 58"/>
                <a:gd name="T1" fmla="*/ 0 h 261"/>
                <a:gd name="T2" fmla="*/ 58 w 58"/>
                <a:gd name="T3" fmla="*/ 261 h 261"/>
                <a:gd name="T4" fmla="*/ 0 w 58"/>
                <a:gd name="T5" fmla="*/ 261 h 261"/>
                <a:gd name="T6" fmla="*/ 0 w 58"/>
                <a:gd name="T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61">
                  <a:moveTo>
                    <a:pt x="58" y="0"/>
                  </a:moveTo>
                  <a:lnTo>
                    <a:pt x="58" y="261"/>
                  </a:lnTo>
                  <a:lnTo>
                    <a:pt x="0" y="261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02" name="Freeform 62">
              <a:extLst>
                <a:ext uri="{FF2B5EF4-FFF2-40B4-BE49-F238E27FC236}">
                  <a16:creationId xmlns:a16="http://schemas.microsoft.com/office/drawing/2014/main" id="{EC70C023-0359-4B35-9A8F-E8A14691C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13" y="4389438"/>
              <a:ext cx="92075" cy="257175"/>
            </a:xfrm>
            <a:custGeom>
              <a:avLst/>
              <a:gdLst>
                <a:gd name="T0" fmla="*/ 58 w 58"/>
                <a:gd name="T1" fmla="*/ 0 h 162"/>
                <a:gd name="T2" fmla="*/ 58 w 58"/>
                <a:gd name="T3" fmla="*/ 162 h 162"/>
                <a:gd name="T4" fmla="*/ 0 w 58"/>
                <a:gd name="T5" fmla="*/ 162 h 162"/>
                <a:gd name="T6" fmla="*/ 0 w 58"/>
                <a:gd name="T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62">
                  <a:moveTo>
                    <a:pt x="58" y="0"/>
                  </a:moveTo>
                  <a:lnTo>
                    <a:pt x="58" y="162"/>
                  </a:lnTo>
                  <a:lnTo>
                    <a:pt x="0" y="162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03" name="Freeform 63">
              <a:extLst>
                <a:ext uri="{FF2B5EF4-FFF2-40B4-BE49-F238E27FC236}">
                  <a16:creationId xmlns:a16="http://schemas.microsoft.com/office/drawing/2014/main" id="{182F015E-0E96-4E5B-846A-18B48DB1E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4079875"/>
              <a:ext cx="744538" cy="190500"/>
            </a:xfrm>
            <a:custGeom>
              <a:avLst/>
              <a:gdLst>
                <a:gd name="T0" fmla="*/ 0 w 469"/>
                <a:gd name="T1" fmla="*/ 0 h 120"/>
                <a:gd name="T2" fmla="*/ 156 w 469"/>
                <a:gd name="T3" fmla="*/ 120 h 120"/>
                <a:gd name="T4" fmla="*/ 313 w 469"/>
                <a:gd name="T5" fmla="*/ 0 h 120"/>
                <a:gd name="T6" fmla="*/ 469 w 469"/>
                <a:gd name="T7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120">
                  <a:moveTo>
                    <a:pt x="0" y="0"/>
                  </a:moveTo>
                  <a:lnTo>
                    <a:pt x="156" y="120"/>
                  </a:lnTo>
                  <a:lnTo>
                    <a:pt x="313" y="0"/>
                  </a:lnTo>
                  <a:lnTo>
                    <a:pt x="469" y="101"/>
                  </a:lnTo>
                </a:path>
              </a:pathLst>
            </a:custGeom>
            <a:noFill/>
            <a:ln w="28575" cap="rnd">
              <a:solidFill>
                <a:srgbClr val="84BFD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EA2302D8-56F3-49FC-B0BF-BD4283A47750}"/>
              </a:ext>
            </a:extLst>
          </p:cNvPr>
          <p:cNvSpPr txBox="1">
            <a:spLocks/>
          </p:cNvSpPr>
          <p:nvPr/>
        </p:nvSpPr>
        <p:spPr>
          <a:xfrm>
            <a:off x="1849874" y="2532126"/>
            <a:ext cx="2124000" cy="84638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100" dirty="0"/>
              <a:t>Проведено ознакомительное совещание</a:t>
            </a:r>
          </a:p>
          <a:p>
            <a:pPr lvl="1"/>
            <a:r>
              <a:rPr lang="ru-RU" sz="1100" dirty="0"/>
              <a:t>Сформирован Проектный офис и обучена команда предприятия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6525764-CCEF-4C32-90F1-A8B6EEB90E5C}"/>
              </a:ext>
            </a:extLst>
          </p:cNvPr>
          <p:cNvSpPr txBox="1">
            <a:spLocks/>
          </p:cNvSpPr>
          <p:nvPr/>
        </p:nvSpPr>
        <p:spPr>
          <a:xfrm>
            <a:off x="4139852" y="2532126"/>
            <a:ext cx="2943142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100" dirty="0"/>
              <a:t>Декомпозированы цели на след. год работы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83427A4-2871-424D-8D80-80785E56C514}"/>
              </a:ext>
            </a:extLst>
          </p:cNvPr>
          <p:cNvSpPr txBox="1">
            <a:spLocks/>
          </p:cNvSpPr>
          <p:nvPr/>
        </p:nvSpPr>
        <p:spPr>
          <a:xfrm>
            <a:off x="4139852" y="3067560"/>
            <a:ext cx="2943142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100" dirty="0"/>
              <a:t>Определены ключевые продуктовые потоки (вклад в выручку более 70%)</a:t>
            </a:r>
          </a:p>
          <a:p>
            <a:pPr lvl="1"/>
            <a:r>
              <a:rPr lang="ru-RU" sz="1100" dirty="0"/>
              <a:t>Выбран пилотный производственный участок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8BA167-AC38-43E2-A843-416D81C8D81E}"/>
              </a:ext>
            </a:extLst>
          </p:cNvPr>
          <p:cNvSpPr txBox="1">
            <a:spLocks/>
          </p:cNvSpPr>
          <p:nvPr/>
        </p:nvSpPr>
        <p:spPr>
          <a:xfrm>
            <a:off x="4139852" y="3941548"/>
            <a:ext cx="2943142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100" dirty="0"/>
              <a:t>Выявлены узкие места вне бережливого производства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BDF4063-8B51-4AFD-9585-661DEFE9DF60}"/>
              </a:ext>
            </a:extLst>
          </p:cNvPr>
          <p:cNvGrpSpPr/>
          <p:nvPr/>
        </p:nvGrpSpPr>
        <p:grpSpPr>
          <a:xfrm>
            <a:off x="1849874" y="1168643"/>
            <a:ext cx="9814657" cy="169277"/>
            <a:chOff x="1849874" y="1092429"/>
            <a:chExt cx="9814657" cy="1692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51ACB-2BB0-4B2E-8605-AD9C8721B9E3}"/>
                </a:ext>
              </a:extLst>
            </p:cNvPr>
            <p:cNvSpPr txBox="1">
              <a:spLocks/>
            </p:cNvSpPr>
            <p:nvPr/>
          </p:nvSpPr>
          <p:spPr>
            <a:xfrm>
              <a:off x="4139852" y="1092429"/>
              <a:ext cx="2943142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100" dirty="0">
                  <a:solidFill>
                    <a:schemeClr val="accent6"/>
                  </a:solidFill>
                </a:rPr>
                <a:t>2 месяца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49DFD1-1CC7-4775-B97B-9F66E64E79A0}"/>
                </a:ext>
              </a:extLst>
            </p:cNvPr>
            <p:cNvSpPr txBox="1">
              <a:spLocks/>
            </p:cNvSpPr>
            <p:nvPr/>
          </p:nvSpPr>
          <p:spPr>
            <a:xfrm>
              <a:off x="7248973" y="1092429"/>
              <a:ext cx="21240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100" dirty="0">
                  <a:solidFill>
                    <a:schemeClr val="accent6"/>
                  </a:solidFill>
                </a:rPr>
                <a:t>4 месяца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8FA9CF-EBDA-4E13-95E5-DBCDB9188317}"/>
                </a:ext>
              </a:extLst>
            </p:cNvPr>
            <p:cNvSpPr txBox="1">
              <a:spLocks/>
            </p:cNvSpPr>
            <p:nvPr/>
          </p:nvSpPr>
          <p:spPr>
            <a:xfrm>
              <a:off x="9540531" y="1092429"/>
              <a:ext cx="21240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100" dirty="0">
                  <a:solidFill>
                    <a:schemeClr val="accent6"/>
                  </a:solidFill>
                </a:rPr>
                <a:t>6 месяцев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B74D49-784D-438C-8FE4-6E42E67ACF01}"/>
                </a:ext>
              </a:extLst>
            </p:cNvPr>
            <p:cNvSpPr txBox="1">
              <a:spLocks/>
            </p:cNvSpPr>
            <p:nvPr/>
          </p:nvSpPr>
          <p:spPr>
            <a:xfrm>
              <a:off x="1849874" y="1092429"/>
              <a:ext cx="21240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1100" dirty="0">
                  <a:solidFill>
                    <a:schemeClr val="accent6"/>
                  </a:solidFill>
                </a:rPr>
                <a:t>2 недели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0276BB54-DF72-4B42-9207-055080B6E9E2}"/>
              </a:ext>
            </a:extLst>
          </p:cNvPr>
          <p:cNvSpPr txBox="1">
            <a:spLocks/>
          </p:cNvSpPr>
          <p:nvPr/>
        </p:nvSpPr>
        <p:spPr>
          <a:xfrm>
            <a:off x="4139852" y="4476985"/>
            <a:ext cx="2943142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100" dirty="0"/>
              <a:t>Проведено дополнительное обучение персонала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F800739-5867-4B23-8DC9-26085F9AF0CA}"/>
              </a:ext>
            </a:extLst>
          </p:cNvPr>
          <p:cNvSpPr txBox="1">
            <a:spLocks/>
          </p:cNvSpPr>
          <p:nvPr/>
        </p:nvSpPr>
        <p:spPr>
          <a:xfrm>
            <a:off x="7248973" y="2532126"/>
            <a:ext cx="2124000" cy="84638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100" dirty="0"/>
              <a:t>Выбраны и запущены </a:t>
            </a:r>
            <a:br>
              <a:rPr lang="ru-RU" sz="1100" dirty="0"/>
            </a:br>
            <a:r>
              <a:rPr lang="ru-RU" sz="1100" dirty="0"/>
              <a:t>в реализацию инициативы первого приоритета</a:t>
            </a:r>
          </a:p>
          <a:p>
            <a:pPr lvl="1"/>
            <a:r>
              <a:rPr lang="ru-RU" sz="1100" dirty="0"/>
              <a:t>Представлены первые результаты программы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CF488D1-644B-474B-AEFB-030E0D11F51D}"/>
              </a:ext>
            </a:extLst>
          </p:cNvPr>
          <p:cNvSpPr txBox="1">
            <a:spLocks/>
          </p:cNvSpPr>
          <p:nvPr/>
        </p:nvSpPr>
        <p:spPr>
          <a:xfrm>
            <a:off x="9540531" y="2532126"/>
            <a:ext cx="212400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100" dirty="0"/>
              <a:t>Подготовлена дорожная карта дальнейших инициатив</a:t>
            </a:r>
          </a:p>
        </p:txBody>
      </p:sp>
    </p:spTree>
    <p:extLst>
      <p:ext uri="{BB962C8B-B14F-4D97-AF65-F5344CB8AC3E}">
        <p14:creationId xmlns:p14="http://schemas.microsoft.com/office/powerpoint/2010/main" val="2154136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6210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0014835"/>
              </p:ext>
            </p:extLst>
          </p:nvPr>
        </p:nvGraphicFramePr>
        <p:xfrm>
          <a:off x="1493837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493837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4DA9775B-FC80-428F-98CB-B9CC6E56899D}"/>
              </a:ext>
            </a:extLst>
          </p:cNvPr>
          <p:cNvGrpSpPr/>
          <p:nvPr/>
        </p:nvGrpSpPr>
        <p:grpSpPr>
          <a:xfrm rot="5400000" flipH="1">
            <a:off x="-1359167" y="1359167"/>
            <a:ext cx="6721476" cy="4003143"/>
            <a:chOff x="-3" y="2229630"/>
            <a:chExt cx="6721476" cy="688146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2DCE614-4400-4BB9-8C48-89FAC4AEF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4" b="1258"/>
            <a:stretch/>
          </p:blipFill>
          <p:spPr>
            <a:xfrm rot="16200000" flipV="1">
              <a:off x="2578684" y="-349057"/>
              <a:ext cx="618924" cy="5776297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A31575C-9441-499E-A459-A5E9375B3BE7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2693596"/>
              <a:ext cx="6721473" cy="64174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40668D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E22FA00-519B-4DA8-AA68-49FDE468DC4B}"/>
              </a:ext>
            </a:extLst>
          </p:cNvPr>
          <p:cNvSpPr/>
          <p:nvPr/>
        </p:nvSpPr>
        <p:spPr>
          <a:xfrm flipH="1">
            <a:off x="4011798" y="0"/>
            <a:ext cx="7911086" cy="6740308"/>
          </a:xfrm>
          <a:custGeom>
            <a:avLst/>
            <a:gdLst>
              <a:gd name="connsiteX0" fmla="*/ 4912670 w 7911086"/>
              <a:gd name="connsiteY0" fmla="*/ 4147062 h 6740308"/>
              <a:gd name="connsiteX1" fmla="*/ 4027298 w 7911086"/>
              <a:gd name="connsiteY1" fmla="*/ 4147062 h 6740308"/>
              <a:gd name="connsiteX2" fmla="*/ 3591869 w 7911086"/>
              <a:gd name="connsiteY2" fmla="*/ 4147062 h 6740308"/>
              <a:gd name="connsiteX3" fmla="*/ 1320801 w 7911086"/>
              <a:gd name="connsiteY3" fmla="*/ 4147062 h 6740308"/>
              <a:gd name="connsiteX4" fmla="*/ 435429 w 7911086"/>
              <a:gd name="connsiteY4" fmla="*/ 4147062 h 6740308"/>
              <a:gd name="connsiteX5" fmla="*/ 0 w 7911086"/>
              <a:gd name="connsiteY5" fmla="*/ 4147062 h 6740308"/>
              <a:gd name="connsiteX6" fmla="*/ 0 w 7911086"/>
              <a:gd name="connsiteY6" fmla="*/ 6740308 h 6740308"/>
              <a:gd name="connsiteX7" fmla="*/ 435429 w 7911086"/>
              <a:gd name="connsiteY7" fmla="*/ 6740308 h 6740308"/>
              <a:gd name="connsiteX8" fmla="*/ 1320801 w 7911086"/>
              <a:gd name="connsiteY8" fmla="*/ 6740308 h 6740308"/>
              <a:gd name="connsiteX9" fmla="*/ 6590285 w 7911086"/>
              <a:gd name="connsiteY9" fmla="*/ 6740308 h 6740308"/>
              <a:gd name="connsiteX10" fmla="*/ 7025714 w 7911086"/>
              <a:gd name="connsiteY10" fmla="*/ 6740308 h 6740308"/>
              <a:gd name="connsiteX11" fmla="*/ 7911086 w 7911086"/>
              <a:gd name="connsiteY11" fmla="*/ 6740308 h 6740308"/>
              <a:gd name="connsiteX12" fmla="*/ 7073816 w 7911086"/>
              <a:gd name="connsiteY12" fmla="*/ 6123107 h 6740308"/>
              <a:gd name="connsiteX13" fmla="*/ 5662992 w 7911086"/>
              <a:gd name="connsiteY13" fmla="*/ 4912954 h 6740308"/>
              <a:gd name="connsiteX14" fmla="*/ 2934571 w 7911086"/>
              <a:gd name="connsiteY14" fmla="*/ 1531234 h 6740308"/>
              <a:gd name="connsiteX15" fmla="*/ 1320801 w 7911086"/>
              <a:gd name="connsiteY15" fmla="*/ 1531234 h 6740308"/>
              <a:gd name="connsiteX16" fmla="*/ 1320801 w 7911086"/>
              <a:gd name="connsiteY16" fmla="*/ 1531234 h 6740308"/>
              <a:gd name="connsiteX17" fmla="*/ 435429 w 7911086"/>
              <a:gd name="connsiteY17" fmla="*/ 1531234 h 6740308"/>
              <a:gd name="connsiteX18" fmla="*/ 0 w 7911086"/>
              <a:gd name="connsiteY18" fmla="*/ 1531234 h 6740308"/>
              <a:gd name="connsiteX19" fmla="*/ 0 w 7911086"/>
              <a:gd name="connsiteY19" fmla="*/ 3774675 h 6740308"/>
              <a:gd name="connsiteX20" fmla="*/ 435429 w 7911086"/>
              <a:gd name="connsiteY20" fmla="*/ 3774675 h 6740308"/>
              <a:gd name="connsiteX21" fmla="*/ 1320801 w 7911086"/>
              <a:gd name="connsiteY21" fmla="*/ 3774675 h 6740308"/>
              <a:gd name="connsiteX22" fmla="*/ 3227055 w 7911086"/>
              <a:gd name="connsiteY22" fmla="*/ 3774675 h 6740308"/>
              <a:gd name="connsiteX23" fmla="*/ 3662484 w 7911086"/>
              <a:gd name="connsiteY23" fmla="*/ 3774675 h 6740308"/>
              <a:gd name="connsiteX24" fmla="*/ 4547856 w 7911086"/>
              <a:gd name="connsiteY24" fmla="*/ 3774675 h 6740308"/>
              <a:gd name="connsiteX25" fmla="*/ 4469682 w 7911086"/>
              <a:gd name="connsiteY25" fmla="*/ 3694876 h 6740308"/>
              <a:gd name="connsiteX26" fmla="*/ 3524421 w 7911086"/>
              <a:gd name="connsiteY26" fmla="*/ 2504203 h 6740308"/>
              <a:gd name="connsiteX27" fmla="*/ 2312659 w 7911086"/>
              <a:gd name="connsiteY27" fmla="*/ 0 h 6740308"/>
              <a:gd name="connsiteX28" fmla="*/ 1320801 w 7911086"/>
              <a:gd name="connsiteY28" fmla="*/ 0 h 6740308"/>
              <a:gd name="connsiteX29" fmla="*/ 1320801 w 7911086"/>
              <a:gd name="connsiteY29" fmla="*/ 0 h 6740308"/>
              <a:gd name="connsiteX30" fmla="*/ 991858 w 7911086"/>
              <a:gd name="connsiteY30" fmla="*/ 0 h 6740308"/>
              <a:gd name="connsiteX31" fmla="*/ 435429 w 7911086"/>
              <a:gd name="connsiteY31" fmla="*/ 0 h 6740308"/>
              <a:gd name="connsiteX32" fmla="*/ 0 w 7911086"/>
              <a:gd name="connsiteY32" fmla="*/ 0 h 6740308"/>
              <a:gd name="connsiteX33" fmla="*/ 0 w 7911086"/>
              <a:gd name="connsiteY33" fmla="*/ 1158847 h 6740308"/>
              <a:gd name="connsiteX34" fmla="*/ 435429 w 7911086"/>
              <a:gd name="connsiteY34" fmla="*/ 1158847 h 6740308"/>
              <a:gd name="connsiteX35" fmla="*/ 1424350 w 7911086"/>
              <a:gd name="connsiteY35" fmla="*/ 1158847 h 6740308"/>
              <a:gd name="connsiteX36" fmla="*/ 1859779 w 7911086"/>
              <a:gd name="connsiteY36" fmla="*/ 1158847 h 6740308"/>
              <a:gd name="connsiteX37" fmla="*/ 1859779 w 7911086"/>
              <a:gd name="connsiteY37" fmla="*/ 1158847 h 6740308"/>
              <a:gd name="connsiteX38" fmla="*/ 2745151 w 7911086"/>
              <a:gd name="connsiteY38" fmla="*/ 1158847 h 6740308"/>
              <a:gd name="connsiteX39" fmla="*/ 2361368 w 7911086"/>
              <a:gd name="connsiteY39" fmla="*/ 230493 h 67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11086" h="6740308">
                <a:moveTo>
                  <a:pt x="4912670" y="4147062"/>
                </a:moveTo>
                <a:lnTo>
                  <a:pt x="4027298" y="4147062"/>
                </a:lnTo>
                <a:lnTo>
                  <a:pt x="3591869" y="4147062"/>
                </a:lnTo>
                <a:lnTo>
                  <a:pt x="1320801" y="4147062"/>
                </a:lnTo>
                <a:lnTo>
                  <a:pt x="435429" y="4147062"/>
                </a:lnTo>
                <a:lnTo>
                  <a:pt x="0" y="4147062"/>
                </a:lnTo>
                <a:lnTo>
                  <a:pt x="0" y="6740308"/>
                </a:lnTo>
                <a:lnTo>
                  <a:pt x="435429" y="6740308"/>
                </a:lnTo>
                <a:lnTo>
                  <a:pt x="1320801" y="6740308"/>
                </a:lnTo>
                <a:lnTo>
                  <a:pt x="6590285" y="6740308"/>
                </a:lnTo>
                <a:lnTo>
                  <a:pt x="7025714" y="6740308"/>
                </a:lnTo>
                <a:lnTo>
                  <a:pt x="7911086" y="6740308"/>
                </a:lnTo>
                <a:lnTo>
                  <a:pt x="7073816" y="6123107"/>
                </a:lnTo>
                <a:cubicBezTo>
                  <a:pt x="6573797" y="5726536"/>
                  <a:pt x="6102573" y="5322840"/>
                  <a:pt x="5662992" y="4912954"/>
                </a:cubicBezTo>
                <a:close/>
                <a:moveTo>
                  <a:pt x="2934571" y="1531234"/>
                </a:moveTo>
                <a:lnTo>
                  <a:pt x="1320801" y="1531234"/>
                </a:lnTo>
                <a:lnTo>
                  <a:pt x="1320801" y="1531234"/>
                </a:lnTo>
                <a:lnTo>
                  <a:pt x="435429" y="1531234"/>
                </a:lnTo>
                <a:lnTo>
                  <a:pt x="0" y="1531234"/>
                </a:lnTo>
                <a:lnTo>
                  <a:pt x="0" y="3774675"/>
                </a:lnTo>
                <a:lnTo>
                  <a:pt x="435429" y="3774675"/>
                </a:lnTo>
                <a:lnTo>
                  <a:pt x="1320801" y="3774675"/>
                </a:lnTo>
                <a:lnTo>
                  <a:pt x="3227055" y="3774675"/>
                </a:lnTo>
                <a:lnTo>
                  <a:pt x="3662484" y="3774675"/>
                </a:lnTo>
                <a:lnTo>
                  <a:pt x="4547856" y="3774675"/>
                </a:lnTo>
                <a:lnTo>
                  <a:pt x="4469682" y="3694876"/>
                </a:lnTo>
                <a:cubicBezTo>
                  <a:pt x="4113479" y="3293066"/>
                  <a:pt x="3798626" y="2895820"/>
                  <a:pt x="3524421" y="2504203"/>
                </a:cubicBezTo>
                <a:close/>
                <a:moveTo>
                  <a:pt x="2312659" y="0"/>
                </a:moveTo>
                <a:lnTo>
                  <a:pt x="1320801" y="0"/>
                </a:lnTo>
                <a:lnTo>
                  <a:pt x="1320801" y="0"/>
                </a:lnTo>
                <a:lnTo>
                  <a:pt x="991858" y="0"/>
                </a:lnTo>
                <a:lnTo>
                  <a:pt x="435429" y="0"/>
                </a:lnTo>
                <a:lnTo>
                  <a:pt x="0" y="0"/>
                </a:lnTo>
                <a:lnTo>
                  <a:pt x="0" y="1158847"/>
                </a:lnTo>
                <a:lnTo>
                  <a:pt x="435429" y="1158847"/>
                </a:lnTo>
                <a:lnTo>
                  <a:pt x="1424350" y="1158847"/>
                </a:lnTo>
                <a:lnTo>
                  <a:pt x="1859779" y="1158847"/>
                </a:lnTo>
                <a:lnTo>
                  <a:pt x="1859779" y="1158847"/>
                </a:lnTo>
                <a:lnTo>
                  <a:pt x="2745151" y="1158847"/>
                </a:lnTo>
                <a:lnTo>
                  <a:pt x="2361368" y="230493"/>
                </a:lnTo>
                <a:close/>
              </a:path>
            </a:pathLst>
          </a:custGeom>
          <a:solidFill>
            <a:srgbClr val="84BFD8">
              <a:alpha val="23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564" y="2375852"/>
            <a:ext cx="3304267" cy="196977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Тиражирование программы</a:t>
            </a:r>
            <a:r>
              <a:rPr lang="en-US" dirty="0">
                <a:solidFill>
                  <a:schemeClr val="bg2"/>
                </a:solidFill>
              </a:rPr>
              <a:t>: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как мы будем действовать?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B5BAFF-6E36-4A37-8365-B7BBFCA5C212}"/>
              </a:ext>
            </a:extLst>
          </p:cNvPr>
          <p:cNvSpPr txBox="1"/>
          <p:nvPr/>
        </p:nvSpPr>
        <p:spPr>
          <a:xfrm>
            <a:off x="3968285" y="4611804"/>
            <a:ext cx="191065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ru-RU" sz="2000" b="1" dirty="0"/>
              <a:t>Старт проекта, </a:t>
            </a:r>
          </a:p>
          <a:p>
            <a:pPr algn="r"/>
            <a:r>
              <a:rPr lang="ru-RU" sz="2000" b="1" dirty="0"/>
              <a:t>декабрь 2017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4A3B32-BB37-4837-87F1-1135DD832EAC}"/>
              </a:ext>
            </a:extLst>
          </p:cNvPr>
          <p:cNvSpPr txBox="1"/>
          <p:nvPr/>
        </p:nvSpPr>
        <p:spPr>
          <a:xfrm>
            <a:off x="4531955" y="2651738"/>
            <a:ext cx="306698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ru-RU" sz="2000" b="1" dirty="0"/>
              <a:t>Развитие </a:t>
            </a:r>
          </a:p>
          <a:p>
            <a:pPr algn="r"/>
            <a:r>
              <a:rPr lang="ru-RU" sz="2000" b="1" dirty="0"/>
              <a:t>проекта в 2018 г.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C0D889-E81B-42B1-94C6-E0E23A172080}"/>
              </a:ext>
            </a:extLst>
          </p:cNvPr>
          <p:cNvSpPr txBox="1"/>
          <p:nvPr/>
        </p:nvSpPr>
        <p:spPr>
          <a:xfrm>
            <a:off x="7004876" y="151039"/>
            <a:ext cx="203727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ru-RU" sz="2000" b="1" dirty="0"/>
              <a:t>Развертывание </a:t>
            </a:r>
          </a:p>
          <a:p>
            <a:pPr algn="r"/>
            <a:r>
              <a:rPr lang="ru-RU" sz="2000" b="1" dirty="0"/>
              <a:t>по всей стране в 2020 г.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A32D5E-F4B4-4177-87FC-D1B1C65EA3F6}"/>
              </a:ext>
            </a:extLst>
          </p:cNvPr>
          <p:cNvSpPr txBox="1"/>
          <p:nvPr/>
        </p:nvSpPr>
        <p:spPr>
          <a:xfrm>
            <a:off x="6761150" y="4611804"/>
            <a:ext cx="167557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000" b="1" dirty="0">
                <a:solidFill>
                  <a:schemeClr val="accent4"/>
                </a:solidFill>
              </a:rPr>
              <a:t>12</a:t>
            </a:r>
            <a:r>
              <a:rPr lang="ru-RU" sz="2000" dirty="0"/>
              <a:t> пилотных предприятий</a:t>
            </a:r>
          </a:p>
          <a:p>
            <a:r>
              <a:rPr lang="ru-RU" sz="2000" b="1" dirty="0">
                <a:solidFill>
                  <a:schemeClr val="accent4"/>
                </a:solidFill>
              </a:rPr>
              <a:t>6</a:t>
            </a:r>
            <a:r>
              <a:rPr lang="ru-RU" sz="2000" dirty="0"/>
              <a:t> регионов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D7F02B-47EE-403F-BF46-F986AF2ADBE3}"/>
              </a:ext>
            </a:extLst>
          </p:cNvPr>
          <p:cNvSpPr txBox="1"/>
          <p:nvPr/>
        </p:nvSpPr>
        <p:spPr>
          <a:xfrm>
            <a:off x="8582186" y="2651738"/>
            <a:ext cx="245833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000" dirty="0"/>
              <a:t>Ядро </a:t>
            </a:r>
            <a:r>
              <a:rPr lang="ru-RU" sz="2000" b="1" dirty="0">
                <a:solidFill>
                  <a:schemeClr val="accent4"/>
                </a:solidFill>
              </a:rPr>
              <a:t>100</a:t>
            </a:r>
            <a:r>
              <a:rPr lang="ru-RU" sz="2000" dirty="0"/>
              <a:t> пилотных предприятий</a:t>
            </a:r>
            <a:r>
              <a:rPr lang="en-US" sz="2000" dirty="0"/>
              <a:t> </a:t>
            </a:r>
            <a:br>
              <a:rPr lang="ru-RU" sz="2000" dirty="0"/>
            </a:br>
            <a:r>
              <a:rPr lang="ru-RU" sz="2000" b="1" dirty="0">
                <a:solidFill>
                  <a:schemeClr val="accent4"/>
                </a:solidFill>
              </a:rPr>
              <a:t>15</a:t>
            </a:r>
            <a:r>
              <a:rPr lang="ru-RU" sz="2000" dirty="0"/>
              <a:t> регионов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FF336A-7541-4AE2-8D23-D8ED83784195}"/>
              </a:ext>
            </a:extLst>
          </p:cNvPr>
          <p:cNvSpPr txBox="1"/>
          <p:nvPr/>
        </p:nvSpPr>
        <p:spPr>
          <a:xfrm>
            <a:off x="10023106" y="151039"/>
            <a:ext cx="179143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000" dirty="0"/>
              <a:t>Более </a:t>
            </a:r>
            <a:r>
              <a:rPr lang="ru-RU" sz="2000" b="1" dirty="0">
                <a:solidFill>
                  <a:schemeClr val="accent4"/>
                </a:solidFill>
              </a:rPr>
              <a:t>5 000 </a:t>
            </a:r>
            <a:r>
              <a:rPr lang="ru-RU" sz="2000" dirty="0"/>
              <a:t>предприятий</a:t>
            </a:r>
          </a:p>
          <a:p>
            <a:r>
              <a:rPr lang="ru-RU" sz="2000" dirty="0"/>
              <a:t>в </a:t>
            </a:r>
            <a:r>
              <a:rPr lang="ru-RU" sz="2000" b="1" dirty="0">
                <a:solidFill>
                  <a:schemeClr val="accent4"/>
                </a:solidFill>
              </a:rPr>
              <a:t>35</a:t>
            </a:r>
            <a:r>
              <a:rPr lang="ru-RU" sz="2000" dirty="0"/>
              <a:t> регионах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1812FE-1F03-4D11-88D9-43E0111DE5BD}"/>
              </a:ext>
            </a:extLst>
          </p:cNvPr>
          <p:cNvSpPr/>
          <p:nvPr/>
        </p:nvSpPr>
        <p:spPr>
          <a:xfrm>
            <a:off x="6080132" y="4679669"/>
            <a:ext cx="479822" cy="47982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DA66E5-7D3B-486B-A5FA-1E0550AF47D9}"/>
              </a:ext>
            </a:extLst>
          </p:cNvPr>
          <p:cNvSpPr/>
          <p:nvPr/>
        </p:nvSpPr>
        <p:spPr>
          <a:xfrm>
            <a:off x="7690768" y="2823534"/>
            <a:ext cx="579739" cy="57973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D8E6E43-A92B-4CD6-B103-64D581E1FB80}"/>
              </a:ext>
            </a:extLst>
          </p:cNvPr>
          <p:cNvSpPr/>
          <p:nvPr/>
        </p:nvSpPr>
        <p:spPr>
          <a:xfrm>
            <a:off x="9146498" y="173913"/>
            <a:ext cx="667916" cy="66791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673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AA63827-E7C3-40DB-95D6-DEBB7C1422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499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447A3D1-AFB4-478D-A640-A9958BB886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V="1">
            <a:off x="2578684" y="-349057"/>
            <a:ext cx="618924" cy="57762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F53BE1-5CA3-4C29-BA14-B151F7E6D468}"/>
              </a:ext>
            </a:extLst>
          </p:cNvPr>
          <p:cNvSpPr>
            <a:spLocks/>
          </p:cNvSpPr>
          <p:nvPr/>
        </p:nvSpPr>
        <p:spPr bwMode="white">
          <a:xfrm>
            <a:off x="-1" y="2693594"/>
            <a:ext cx="11949113" cy="40278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40668D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26488FF-4ED2-4061-A874-27B7D4F7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6" y="168453"/>
            <a:ext cx="10559839" cy="1477328"/>
          </a:xfrm>
        </p:spPr>
        <p:txBody>
          <a:bodyPr/>
          <a:lstStyle/>
          <a:p>
            <a:r>
              <a:rPr lang="ru-RU" dirty="0"/>
              <a:t>Конкурентоспособность страны – это набор институтов, политики и факторов, определяющих уровень производительности экономики </a:t>
            </a:r>
          </a:p>
        </p:txBody>
      </p:sp>
      <p:pic>
        <p:nvPicPr>
          <p:cNvPr id="16" name="Picture 15" descr="Image result for Пол Кругман">
            <a:extLst>
              <a:ext uri="{FF2B5EF4-FFF2-40B4-BE49-F238E27FC236}">
                <a16:creationId xmlns:a16="http://schemas.microsoft.com/office/drawing/2014/main" id="{3E6A2F2B-9BD5-4486-A2FC-DF7F7D74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6261" r="1360" b="28956"/>
          <a:stretch>
            <a:fillRect/>
          </a:stretch>
        </p:blipFill>
        <p:spPr bwMode="auto">
          <a:xfrm>
            <a:off x="7875965" y="1785257"/>
            <a:ext cx="3193068" cy="3193068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1F44A9-C0F8-41B0-BCA6-0915556F7555}"/>
              </a:ext>
            </a:extLst>
          </p:cNvPr>
          <p:cNvSpPr txBox="1"/>
          <p:nvPr/>
        </p:nvSpPr>
        <p:spPr>
          <a:xfrm>
            <a:off x="7875965" y="5179812"/>
            <a:ext cx="264967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ru-RU" sz="2000" b="1" dirty="0">
                <a:solidFill>
                  <a:schemeClr val="bg1"/>
                </a:solidFill>
              </a:rPr>
              <a:t>Пол </a:t>
            </a:r>
            <a:r>
              <a:rPr lang="ru-RU" sz="2000" b="1" dirty="0" err="1">
                <a:solidFill>
                  <a:schemeClr val="bg1"/>
                </a:solidFill>
              </a:rPr>
              <a:t>Кругман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лауреат нобелевской премии по экономике 2008 года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3BADA8-A24A-4A1C-8189-7EB2F397F0E8}"/>
              </a:ext>
            </a:extLst>
          </p:cNvPr>
          <p:cNvGrpSpPr>
            <a:grpSpLocks/>
          </p:cNvGrpSpPr>
          <p:nvPr/>
        </p:nvGrpSpPr>
        <p:grpSpPr bwMode="gray">
          <a:xfrm>
            <a:off x="333978" y="2980413"/>
            <a:ext cx="632456" cy="471632"/>
            <a:chOff x="3479801" y="2468562"/>
            <a:chExt cx="555625" cy="414338"/>
          </a:xfrm>
          <a:solidFill>
            <a:srgbClr val="84BFD8"/>
          </a:solidFill>
        </p:grpSpPr>
        <p:sp>
          <p:nvSpPr>
            <p:cNvPr id="19" name="Freeform 553">
              <a:extLst>
                <a:ext uri="{FF2B5EF4-FFF2-40B4-BE49-F238E27FC236}">
                  <a16:creationId xmlns:a16="http://schemas.microsoft.com/office/drawing/2014/main" id="{F17055C2-9550-4C34-9890-C6B4D7C48768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3784601" y="2468562"/>
              <a:ext cx="250825" cy="41433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Autofit/>
            </a:bodyPr>
            <a:lstStyle/>
            <a:p>
              <a:endParaRPr lang="en-US" sz="110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20" name="Freeform 554">
              <a:extLst>
                <a:ext uri="{FF2B5EF4-FFF2-40B4-BE49-F238E27FC236}">
                  <a16:creationId xmlns:a16="http://schemas.microsoft.com/office/drawing/2014/main" id="{B55C7325-27E5-49C1-B72B-FF4397718091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3479801" y="2468562"/>
              <a:ext cx="250825" cy="41433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Autofit/>
            </a:bodyPr>
            <a:lstStyle/>
            <a:p>
              <a:endParaRPr lang="en-US" sz="110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613298-F829-4256-8EEB-7CDF2E5C0B30}"/>
              </a:ext>
            </a:extLst>
          </p:cNvPr>
          <p:cNvGrpSpPr>
            <a:grpSpLocks/>
          </p:cNvGrpSpPr>
          <p:nvPr/>
        </p:nvGrpSpPr>
        <p:grpSpPr bwMode="gray">
          <a:xfrm>
            <a:off x="5947103" y="5864206"/>
            <a:ext cx="632456" cy="471632"/>
            <a:chOff x="3479801" y="2468562"/>
            <a:chExt cx="555625" cy="414338"/>
          </a:xfrm>
          <a:solidFill>
            <a:srgbClr val="84BFD8"/>
          </a:solidFill>
        </p:grpSpPr>
        <p:sp>
          <p:nvSpPr>
            <p:cNvPr id="22" name="Freeform 553">
              <a:extLst>
                <a:ext uri="{FF2B5EF4-FFF2-40B4-BE49-F238E27FC236}">
                  <a16:creationId xmlns:a16="http://schemas.microsoft.com/office/drawing/2014/main" id="{098CFEEA-2BDF-4502-A222-6B30D087BED9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3784601" y="2468562"/>
              <a:ext cx="250825" cy="41433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Autofit/>
            </a:bodyPr>
            <a:lstStyle/>
            <a:p>
              <a:endParaRPr lang="en-US" sz="110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23" name="Freeform 554">
              <a:extLst>
                <a:ext uri="{FF2B5EF4-FFF2-40B4-BE49-F238E27FC236}">
                  <a16:creationId xmlns:a16="http://schemas.microsoft.com/office/drawing/2014/main" id="{EA7F6B9B-FED9-42F4-B389-2F7CC0C01942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3479801" y="2468562"/>
              <a:ext cx="250825" cy="414338"/>
            </a:xfrm>
            <a:custGeom>
              <a:avLst/>
              <a:gdLst>
                <a:gd name="T0" fmla="*/ 528 w 582"/>
                <a:gd name="T1" fmla="*/ 0 h 968"/>
                <a:gd name="T2" fmla="*/ 528 w 582"/>
                <a:gd name="T3" fmla="*/ 70 h 968"/>
                <a:gd name="T4" fmla="*/ 210 w 582"/>
                <a:gd name="T5" fmla="*/ 516 h 968"/>
                <a:gd name="T6" fmla="*/ 240 w 582"/>
                <a:gd name="T7" fmla="*/ 538 h 968"/>
                <a:gd name="T8" fmla="*/ 366 w 582"/>
                <a:gd name="T9" fmla="*/ 496 h 968"/>
                <a:gd name="T10" fmla="*/ 578 w 582"/>
                <a:gd name="T11" fmla="*/ 730 h 968"/>
                <a:gd name="T12" fmla="*/ 320 w 582"/>
                <a:gd name="T13" fmla="*/ 968 h 968"/>
                <a:gd name="T14" fmla="*/ 28 w 582"/>
                <a:gd name="T15" fmla="*/ 566 h 968"/>
                <a:gd name="T16" fmla="*/ 528 w 582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968">
                  <a:moveTo>
                    <a:pt x="528" y="0"/>
                  </a:moveTo>
                  <a:cubicBezTo>
                    <a:pt x="528" y="35"/>
                    <a:pt x="528" y="70"/>
                    <a:pt x="528" y="70"/>
                  </a:cubicBezTo>
                  <a:cubicBezTo>
                    <a:pt x="528" y="70"/>
                    <a:pt x="202" y="171"/>
                    <a:pt x="210" y="516"/>
                  </a:cubicBezTo>
                  <a:cubicBezTo>
                    <a:pt x="210" y="516"/>
                    <a:pt x="207" y="550"/>
                    <a:pt x="240" y="538"/>
                  </a:cubicBezTo>
                  <a:cubicBezTo>
                    <a:pt x="240" y="538"/>
                    <a:pt x="289" y="493"/>
                    <a:pt x="366" y="496"/>
                  </a:cubicBezTo>
                  <a:cubicBezTo>
                    <a:pt x="366" y="496"/>
                    <a:pt x="582" y="505"/>
                    <a:pt x="578" y="730"/>
                  </a:cubicBezTo>
                  <a:cubicBezTo>
                    <a:pt x="578" y="730"/>
                    <a:pt x="560" y="962"/>
                    <a:pt x="320" y="968"/>
                  </a:cubicBezTo>
                  <a:cubicBezTo>
                    <a:pt x="0" y="936"/>
                    <a:pt x="28" y="566"/>
                    <a:pt x="28" y="566"/>
                  </a:cubicBezTo>
                  <a:cubicBezTo>
                    <a:pt x="28" y="566"/>
                    <a:pt x="7" y="18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Autofit/>
            </a:bodyPr>
            <a:lstStyle/>
            <a:p>
              <a:endParaRPr lang="en-US" sz="110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AAC759-BC99-4D7B-8A46-593E8BDF250C}"/>
              </a:ext>
            </a:extLst>
          </p:cNvPr>
          <p:cNvSpPr txBox="1"/>
          <p:nvPr/>
        </p:nvSpPr>
        <p:spPr>
          <a:xfrm>
            <a:off x="412313" y="3756891"/>
            <a:ext cx="6200816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000" i="1" dirty="0">
                <a:solidFill>
                  <a:schemeClr val="bg1"/>
                </a:solidFill>
              </a:rPr>
              <a:t>В долгосрочной перспективе имеет значение только один фактор – производительность. Способность государства с течением времени повышать уровень жизни практически целиком зависит от того, способна ли её экономика повышать выпуск в расчете на одного занятого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89A533-BE11-4A8F-A28F-9D23E5069A7A}"/>
              </a:ext>
            </a:extLst>
          </p:cNvPr>
          <p:cNvCxnSpPr/>
          <p:nvPr/>
        </p:nvCxnSpPr>
        <p:spPr>
          <a:xfrm>
            <a:off x="1204686" y="3216229"/>
            <a:ext cx="5027926" cy="0"/>
          </a:xfrm>
          <a:prstGeom prst="line">
            <a:avLst/>
          </a:prstGeom>
          <a:ln>
            <a:solidFill>
              <a:srgbClr val="84BF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01A95F-24F2-48E3-AAF2-79702CA53362}"/>
              </a:ext>
            </a:extLst>
          </p:cNvPr>
          <p:cNvCxnSpPr/>
          <p:nvPr/>
        </p:nvCxnSpPr>
        <p:spPr>
          <a:xfrm>
            <a:off x="412313" y="6079565"/>
            <a:ext cx="5027926" cy="0"/>
          </a:xfrm>
          <a:prstGeom prst="line">
            <a:avLst/>
          </a:prstGeom>
          <a:ln>
            <a:solidFill>
              <a:srgbClr val="84BF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8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7" name="Object 27726" hidden="1">
            <a:extLst>
              <a:ext uri="{FF2B5EF4-FFF2-40B4-BE49-F238E27FC236}">
                <a16:creationId xmlns:a16="http://schemas.microsoft.com/office/drawing/2014/main" id="{FCDFABD4-0F63-45D8-B55D-CD6B48B65C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6642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97D37B2-20C2-4DC2-8DB4-4B842EDF94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92" t="18767" r="3770" b="33814"/>
          <a:stretch/>
        </p:blipFill>
        <p:spPr>
          <a:xfrm>
            <a:off x="-33338" y="0"/>
            <a:ext cx="11982451" cy="6740308"/>
          </a:xfrm>
          <a:prstGeom prst="rect">
            <a:avLst/>
          </a:prstGeom>
        </p:spPr>
      </p:pic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72957E7A-952D-4025-BB5B-94AC06B333E6}"/>
              </a:ext>
            </a:extLst>
          </p:cNvPr>
          <p:cNvSpPr/>
          <p:nvPr/>
        </p:nvSpPr>
        <p:spPr>
          <a:xfrm flipH="1">
            <a:off x="5358828" y="0"/>
            <a:ext cx="6590285" cy="6740308"/>
          </a:xfrm>
          <a:custGeom>
            <a:avLst/>
            <a:gdLst>
              <a:gd name="connsiteX0" fmla="*/ 0 w 1822196"/>
              <a:gd name="connsiteY0" fmla="*/ 4147062 h 6740308"/>
              <a:gd name="connsiteX1" fmla="*/ 993142 w 1822196"/>
              <a:gd name="connsiteY1" fmla="*/ 4147062 h 6740308"/>
              <a:gd name="connsiteX2" fmla="*/ 1200604 w 1822196"/>
              <a:gd name="connsiteY2" fmla="*/ 4912954 h 6740308"/>
              <a:gd name="connsiteX3" fmla="*/ 1590693 w 1822196"/>
              <a:gd name="connsiteY3" fmla="*/ 6123107 h 6740308"/>
              <a:gd name="connsiteX4" fmla="*/ 1822196 w 1822196"/>
              <a:gd name="connsiteY4" fmla="*/ 6740308 h 6740308"/>
              <a:gd name="connsiteX5" fmla="*/ 0 w 1822196"/>
              <a:gd name="connsiteY5" fmla="*/ 6740308 h 6740308"/>
              <a:gd name="connsiteX6" fmla="*/ 0 w 1822196"/>
              <a:gd name="connsiteY6" fmla="*/ 1531234 h 6740308"/>
              <a:gd name="connsiteX7" fmla="*/ 446203 w 1822196"/>
              <a:gd name="connsiteY7" fmla="*/ 1531234 h 6740308"/>
              <a:gd name="connsiteX8" fmla="*/ 609295 w 1822196"/>
              <a:gd name="connsiteY8" fmla="*/ 2504203 h 6740308"/>
              <a:gd name="connsiteX9" fmla="*/ 870657 w 1822196"/>
              <a:gd name="connsiteY9" fmla="*/ 3694876 h 6740308"/>
              <a:gd name="connsiteX10" fmla="*/ 892272 w 1822196"/>
              <a:gd name="connsiteY10" fmla="*/ 3774675 h 6740308"/>
              <a:gd name="connsiteX11" fmla="*/ 0 w 1822196"/>
              <a:gd name="connsiteY11" fmla="*/ 3774675 h 6740308"/>
              <a:gd name="connsiteX12" fmla="*/ 0 w 1822196"/>
              <a:gd name="connsiteY12" fmla="*/ 0 h 6740308"/>
              <a:gd name="connsiteX13" fmla="*/ 274246 w 1822196"/>
              <a:gd name="connsiteY13" fmla="*/ 0 h 6740308"/>
              <a:gd name="connsiteX14" fmla="*/ 287714 w 1822196"/>
              <a:gd name="connsiteY14" fmla="*/ 230493 h 6740308"/>
              <a:gd name="connsiteX15" fmla="*/ 393829 w 1822196"/>
              <a:gd name="connsiteY15" fmla="*/ 1158847 h 6740308"/>
              <a:gd name="connsiteX16" fmla="*/ 0 w 1822196"/>
              <a:gd name="connsiteY16" fmla="*/ 1158847 h 67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2196" h="6740308">
                <a:moveTo>
                  <a:pt x="0" y="4147062"/>
                </a:moveTo>
                <a:lnTo>
                  <a:pt x="993142" y="4147062"/>
                </a:lnTo>
                <a:lnTo>
                  <a:pt x="1200604" y="4912954"/>
                </a:lnTo>
                <a:cubicBezTo>
                  <a:pt x="1322147" y="5322840"/>
                  <a:pt x="1452439" y="5726536"/>
                  <a:pt x="1590693" y="6123107"/>
                </a:cubicBezTo>
                <a:lnTo>
                  <a:pt x="1822196" y="6740308"/>
                </a:lnTo>
                <a:lnTo>
                  <a:pt x="0" y="6740308"/>
                </a:lnTo>
                <a:close/>
                <a:moveTo>
                  <a:pt x="0" y="1531234"/>
                </a:moveTo>
                <a:lnTo>
                  <a:pt x="446203" y="1531234"/>
                </a:lnTo>
                <a:lnTo>
                  <a:pt x="609295" y="2504203"/>
                </a:lnTo>
                <a:cubicBezTo>
                  <a:pt x="685112" y="2895820"/>
                  <a:pt x="772168" y="3293066"/>
                  <a:pt x="870657" y="3694876"/>
                </a:cubicBezTo>
                <a:lnTo>
                  <a:pt x="892272" y="3774675"/>
                </a:lnTo>
                <a:lnTo>
                  <a:pt x="0" y="3774675"/>
                </a:lnTo>
                <a:close/>
                <a:moveTo>
                  <a:pt x="0" y="0"/>
                </a:moveTo>
                <a:lnTo>
                  <a:pt x="274246" y="0"/>
                </a:lnTo>
                <a:lnTo>
                  <a:pt x="287714" y="230493"/>
                </a:lnTo>
                <a:lnTo>
                  <a:pt x="393829" y="1158847"/>
                </a:lnTo>
                <a:lnTo>
                  <a:pt x="0" y="1158847"/>
                </a:lnTo>
                <a:close/>
              </a:path>
            </a:pathLst>
          </a:custGeom>
          <a:solidFill>
            <a:srgbClr val="84BFD8">
              <a:alpha val="23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F02AB9-FD78-44C6-87D3-3ACD6829DA44}"/>
              </a:ext>
            </a:extLst>
          </p:cNvPr>
          <p:cNvGrpSpPr/>
          <p:nvPr/>
        </p:nvGrpSpPr>
        <p:grpSpPr>
          <a:xfrm>
            <a:off x="1174155" y="3492460"/>
            <a:ext cx="3538961" cy="2677814"/>
            <a:chOff x="684998" y="3492460"/>
            <a:chExt cx="3538961" cy="26778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028C8D-E7C4-4230-8317-01273917300A}"/>
                </a:ext>
              </a:extLst>
            </p:cNvPr>
            <p:cNvGrpSpPr/>
            <p:nvPr/>
          </p:nvGrpSpPr>
          <p:grpSpPr>
            <a:xfrm>
              <a:off x="684998" y="3663910"/>
              <a:ext cx="3538961" cy="2506364"/>
              <a:chOff x="1511936" y="3186385"/>
              <a:chExt cx="3538961" cy="250636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C2810E3-F92A-4F8C-846D-F9A272E30E31}"/>
                  </a:ext>
                </a:extLst>
              </p:cNvPr>
              <p:cNvGrpSpPr/>
              <p:nvPr/>
            </p:nvGrpSpPr>
            <p:grpSpPr>
              <a:xfrm>
                <a:off x="1511936" y="3186385"/>
                <a:ext cx="3538961" cy="2506364"/>
                <a:chOff x="1511936" y="3186385"/>
                <a:chExt cx="3538961" cy="2506364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65CFDF64-BAF9-46C3-9B80-1ECF397457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634" b="1258"/>
                <a:stretch/>
              </p:blipFill>
              <p:spPr>
                <a:xfrm rot="5400000">
                  <a:off x="3117114" y="3604403"/>
                  <a:ext cx="328605" cy="3538961"/>
                </a:xfrm>
                <a:prstGeom prst="rect">
                  <a:avLst/>
                </a:prstGeom>
              </p:spPr>
            </p:pic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9B03CE94-88F0-4525-B751-B83790FC714A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1511936" y="3186385"/>
                  <a:ext cx="3538961" cy="2506364"/>
                </a:xfrm>
                <a:custGeom>
                  <a:avLst/>
                  <a:gdLst>
                    <a:gd name="connsiteX0" fmla="*/ 0 w 3538961"/>
                    <a:gd name="connsiteY0" fmla="*/ 0 h 2506364"/>
                    <a:gd name="connsiteX1" fmla="*/ 3538961 w 3538961"/>
                    <a:gd name="connsiteY1" fmla="*/ 0 h 2506364"/>
                    <a:gd name="connsiteX2" fmla="*/ 3538961 w 3538961"/>
                    <a:gd name="connsiteY2" fmla="*/ 2112792 h 2506364"/>
                    <a:gd name="connsiteX3" fmla="*/ 2755669 w 3538961"/>
                    <a:gd name="connsiteY3" fmla="*/ 2112792 h 2506364"/>
                    <a:gd name="connsiteX4" fmla="*/ 2755669 w 3538961"/>
                    <a:gd name="connsiteY4" fmla="*/ 2506364 h 2506364"/>
                    <a:gd name="connsiteX5" fmla="*/ 2426248 w 3538961"/>
                    <a:gd name="connsiteY5" fmla="*/ 2112792 h 2506364"/>
                    <a:gd name="connsiteX6" fmla="*/ 0 w 3538961"/>
                    <a:gd name="connsiteY6" fmla="*/ 2112792 h 250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38961" h="2506364">
                      <a:moveTo>
                        <a:pt x="0" y="0"/>
                      </a:moveTo>
                      <a:lnTo>
                        <a:pt x="3538961" y="0"/>
                      </a:lnTo>
                      <a:lnTo>
                        <a:pt x="3538961" y="2112792"/>
                      </a:lnTo>
                      <a:lnTo>
                        <a:pt x="2755669" y="2112792"/>
                      </a:lnTo>
                      <a:lnTo>
                        <a:pt x="2755669" y="2506364"/>
                      </a:lnTo>
                      <a:lnTo>
                        <a:pt x="2426248" y="2112792"/>
                      </a:lnTo>
                      <a:lnTo>
                        <a:pt x="0" y="211279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0668D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23D71E-77C5-4E91-8DAD-10808E54895C}"/>
                  </a:ext>
                </a:extLst>
              </p:cNvPr>
              <p:cNvSpPr txBox="1"/>
              <p:nvPr/>
            </p:nvSpPr>
            <p:spPr>
              <a:xfrm>
                <a:off x="2096752" y="3582430"/>
                <a:ext cx="2369328" cy="12311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8000" dirty="0">
                    <a:solidFill>
                      <a:schemeClr val="bg2"/>
                    </a:solidFill>
                    <a:latin typeface="Georgia Pro" panose="02040502050405020303" pitchFamily="18" charset="0"/>
                  </a:rPr>
                  <a:t>24,8</a:t>
                </a:r>
                <a:endParaRPr lang="ru-RU" sz="8000" dirty="0">
                  <a:solidFill>
                    <a:schemeClr val="bg2"/>
                  </a:solidFill>
                  <a:latin typeface="Georgia Pro" panose="02040502050405020303" pitchFamily="18" charset="0"/>
                </a:endParaRPr>
              </a:p>
            </p:txBody>
          </p:sp>
        </p:grpSp>
        <p:grpSp>
          <p:nvGrpSpPr>
            <p:cNvPr id="27725" name="Group 27724">
              <a:extLst>
                <a:ext uri="{FF2B5EF4-FFF2-40B4-BE49-F238E27FC236}">
                  <a16:creationId xmlns:a16="http://schemas.microsoft.com/office/drawing/2014/main" id="{5950B754-74C4-438C-B83F-5648527652BA}"/>
                </a:ext>
              </a:extLst>
            </p:cNvPr>
            <p:cNvGrpSpPr/>
            <p:nvPr/>
          </p:nvGrpSpPr>
          <p:grpSpPr>
            <a:xfrm>
              <a:off x="875498" y="3492460"/>
              <a:ext cx="915702" cy="608190"/>
              <a:chOff x="-2513013" y="-932657"/>
              <a:chExt cx="1276350" cy="84772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Rectangle 17">
                <a:extLst>
                  <a:ext uri="{FF2B5EF4-FFF2-40B4-BE49-F238E27FC236}">
                    <a16:creationId xmlns:a16="http://schemas.microsoft.com/office/drawing/2014/main" id="{E9E75BF5-3013-4D68-BF68-72F9CFD76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13013" y="-651670"/>
                <a:ext cx="1276350" cy="285750"/>
              </a:xfrm>
              <a:prstGeom prst="rect">
                <a:avLst/>
              </a:prstGeom>
              <a:solidFill>
                <a:srgbClr val="003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Rectangle 18">
                <a:extLst>
                  <a:ext uri="{FF2B5EF4-FFF2-40B4-BE49-F238E27FC236}">
                    <a16:creationId xmlns:a16="http://schemas.microsoft.com/office/drawing/2014/main" id="{617E9856-5ACA-48A7-B153-5FA258C62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13013" y="-365920"/>
                <a:ext cx="1276350" cy="280988"/>
              </a:xfrm>
              <a:prstGeom prst="rect">
                <a:avLst/>
              </a:prstGeom>
              <a:solidFill>
                <a:srgbClr val="D52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Rectangle 19">
                <a:extLst>
                  <a:ext uri="{FF2B5EF4-FFF2-40B4-BE49-F238E27FC236}">
                    <a16:creationId xmlns:a16="http://schemas.microsoft.com/office/drawing/2014/main" id="{E6970A39-64BE-41A8-8570-9355B56AB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13013" y="-932657"/>
                <a:ext cx="1276350" cy="280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726" name="TextBox 27725">
            <a:extLst>
              <a:ext uri="{FF2B5EF4-FFF2-40B4-BE49-F238E27FC236}">
                <a16:creationId xmlns:a16="http://schemas.microsoft.com/office/drawing/2014/main" id="{32C6AD2D-1964-486D-8AD8-317120FE107A}"/>
              </a:ext>
            </a:extLst>
          </p:cNvPr>
          <p:cNvSpPr txBox="1"/>
          <p:nvPr/>
        </p:nvSpPr>
        <p:spPr>
          <a:xfrm>
            <a:off x="6836470" y="5305621"/>
            <a:ext cx="436791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Долл./ 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отработанный час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8F56EC-2067-4A05-8361-A00998C320C2}"/>
              </a:ext>
            </a:extLst>
          </p:cNvPr>
          <p:cNvGrpSpPr/>
          <p:nvPr/>
        </p:nvGrpSpPr>
        <p:grpSpPr>
          <a:xfrm>
            <a:off x="3477743" y="1712607"/>
            <a:ext cx="3548653" cy="2677814"/>
            <a:chOff x="3118575" y="1712607"/>
            <a:chExt cx="3548653" cy="26778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8EDE3F5-31AF-4411-A20D-50EE5A386DAB}"/>
                </a:ext>
              </a:extLst>
            </p:cNvPr>
            <p:cNvGrpSpPr/>
            <p:nvPr/>
          </p:nvGrpSpPr>
          <p:grpSpPr>
            <a:xfrm>
              <a:off x="3118575" y="1884057"/>
              <a:ext cx="3548653" cy="2506364"/>
              <a:chOff x="4578987" y="2307172"/>
              <a:chExt cx="3548653" cy="250636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2740312-25C7-4EC8-A0FD-819C8C7137F1}"/>
                  </a:ext>
                </a:extLst>
              </p:cNvPr>
              <p:cNvGrpSpPr/>
              <p:nvPr/>
            </p:nvGrpSpPr>
            <p:grpSpPr>
              <a:xfrm>
                <a:off x="4578987" y="2307172"/>
                <a:ext cx="3548653" cy="2506364"/>
                <a:chOff x="4578987" y="2307172"/>
                <a:chExt cx="3548653" cy="2506364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F043A2AF-17F4-4C9D-999A-9959584D89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634" b="1258"/>
                <a:stretch/>
              </p:blipFill>
              <p:spPr>
                <a:xfrm rot="5400000">
                  <a:off x="6184165" y="2725190"/>
                  <a:ext cx="328605" cy="3538961"/>
                </a:xfrm>
                <a:prstGeom prst="rect">
                  <a:avLst/>
                </a:prstGeom>
              </p:spPr>
            </p:pic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8D7BF707-45AA-4E82-BEB1-2026469ADF55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4578987" y="2307172"/>
                  <a:ext cx="3548653" cy="2506364"/>
                </a:xfrm>
                <a:custGeom>
                  <a:avLst/>
                  <a:gdLst>
                    <a:gd name="connsiteX0" fmla="*/ 0 w 3548653"/>
                    <a:gd name="connsiteY0" fmla="*/ 0 h 2506364"/>
                    <a:gd name="connsiteX1" fmla="*/ 3548653 w 3548653"/>
                    <a:gd name="connsiteY1" fmla="*/ 0 h 2506364"/>
                    <a:gd name="connsiteX2" fmla="*/ 3548653 w 3548653"/>
                    <a:gd name="connsiteY2" fmla="*/ 2112792 h 2506364"/>
                    <a:gd name="connsiteX3" fmla="*/ 2765361 w 3548653"/>
                    <a:gd name="connsiteY3" fmla="*/ 2112792 h 2506364"/>
                    <a:gd name="connsiteX4" fmla="*/ 2765361 w 3548653"/>
                    <a:gd name="connsiteY4" fmla="*/ 2506364 h 2506364"/>
                    <a:gd name="connsiteX5" fmla="*/ 2435940 w 3548653"/>
                    <a:gd name="connsiteY5" fmla="*/ 2112792 h 2506364"/>
                    <a:gd name="connsiteX6" fmla="*/ 0 w 3548653"/>
                    <a:gd name="connsiteY6" fmla="*/ 2112792 h 250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48653" h="2506364">
                      <a:moveTo>
                        <a:pt x="0" y="0"/>
                      </a:moveTo>
                      <a:lnTo>
                        <a:pt x="3548653" y="0"/>
                      </a:lnTo>
                      <a:lnTo>
                        <a:pt x="3548653" y="2112792"/>
                      </a:lnTo>
                      <a:lnTo>
                        <a:pt x="2765361" y="2112792"/>
                      </a:lnTo>
                      <a:lnTo>
                        <a:pt x="2765361" y="2506364"/>
                      </a:lnTo>
                      <a:lnTo>
                        <a:pt x="2435940" y="2112792"/>
                      </a:lnTo>
                      <a:lnTo>
                        <a:pt x="0" y="211279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0668D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782548-8456-484D-91F3-51DC722DFBC2}"/>
                  </a:ext>
                </a:extLst>
              </p:cNvPr>
              <p:cNvSpPr txBox="1"/>
              <p:nvPr/>
            </p:nvSpPr>
            <p:spPr>
              <a:xfrm>
                <a:off x="5168649" y="2703217"/>
                <a:ext cx="2369328" cy="12311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8000" dirty="0">
                    <a:solidFill>
                      <a:schemeClr val="bg2"/>
                    </a:solidFill>
                    <a:latin typeface="Georgia Pro" panose="02040502050405020303" pitchFamily="18" charset="0"/>
                  </a:rPr>
                  <a:t>48,9</a:t>
                </a:r>
                <a:endParaRPr lang="ru-RU" sz="8000" dirty="0">
                  <a:solidFill>
                    <a:schemeClr val="bg2"/>
                  </a:solidFill>
                  <a:latin typeface="Georgia Pro" panose="02040502050405020303" pitchFamily="18" charset="0"/>
                </a:endParaRPr>
              </a:p>
            </p:txBody>
          </p:sp>
        </p:grpSp>
        <p:grpSp>
          <p:nvGrpSpPr>
            <p:cNvPr id="27723" name="Group 27722">
              <a:extLst>
                <a:ext uri="{FF2B5EF4-FFF2-40B4-BE49-F238E27FC236}">
                  <a16:creationId xmlns:a16="http://schemas.microsoft.com/office/drawing/2014/main" id="{75C98873-A38B-4F6A-BED8-A55E5EBFBEF9}"/>
                </a:ext>
              </a:extLst>
            </p:cNvPr>
            <p:cNvGrpSpPr/>
            <p:nvPr/>
          </p:nvGrpSpPr>
          <p:grpSpPr>
            <a:xfrm>
              <a:off x="3309075" y="1712607"/>
              <a:ext cx="915702" cy="611607"/>
              <a:chOff x="-1060451" y="-2212182"/>
              <a:chExt cx="1276350" cy="85248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ectangle 5">
                <a:extLst>
                  <a:ext uri="{FF2B5EF4-FFF2-40B4-BE49-F238E27FC236}">
                    <a16:creationId xmlns:a16="http://schemas.microsoft.com/office/drawing/2014/main" id="{3D386B54-CECE-4735-BCD4-DDE2121B6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0451" y="-1926432"/>
                <a:ext cx="1276350" cy="280988"/>
              </a:xfrm>
              <a:prstGeom prst="rect">
                <a:avLst/>
              </a:prstGeom>
              <a:solidFill>
                <a:srgbClr val="DB0C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Rectangle 6">
                <a:extLst>
                  <a:ext uri="{FF2B5EF4-FFF2-40B4-BE49-F238E27FC236}">
                    <a16:creationId xmlns:a16="http://schemas.microsoft.com/office/drawing/2014/main" id="{4F6C7369-6E72-42EB-8A79-68E0DA45F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0451" y="-1645445"/>
                <a:ext cx="1276350" cy="285750"/>
              </a:xfrm>
              <a:prstGeom prst="rect">
                <a:avLst/>
              </a:prstGeom>
              <a:solidFill>
                <a:srgbClr val="FFCE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Rectangle 7">
                <a:extLst>
                  <a:ext uri="{FF2B5EF4-FFF2-40B4-BE49-F238E27FC236}">
                    <a16:creationId xmlns:a16="http://schemas.microsoft.com/office/drawing/2014/main" id="{CFF23E4E-DAD7-49C2-820A-7593CCC52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0451" y="-2212182"/>
                <a:ext cx="1276350" cy="2857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D801AB-8628-4661-B531-45C72E6D4F0D}"/>
              </a:ext>
            </a:extLst>
          </p:cNvPr>
          <p:cNvGrpSpPr/>
          <p:nvPr/>
        </p:nvGrpSpPr>
        <p:grpSpPr>
          <a:xfrm>
            <a:off x="6280180" y="410279"/>
            <a:ext cx="3538961" cy="2677814"/>
            <a:chOff x="6280180" y="410279"/>
            <a:chExt cx="3538961" cy="267781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F6F1DC-0369-4AF1-9624-7A517D4AC171}"/>
                </a:ext>
              </a:extLst>
            </p:cNvPr>
            <p:cNvGrpSpPr/>
            <p:nvPr/>
          </p:nvGrpSpPr>
          <p:grpSpPr>
            <a:xfrm>
              <a:off x="6280180" y="581729"/>
              <a:ext cx="3538961" cy="2506364"/>
              <a:chOff x="7703187" y="1028725"/>
              <a:chExt cx="3538961" cy="250636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13BB2E1-3674-404E-8897-3F96A4770D2C}"/>
                  </a:ext>
                </a:extLst>
              </p:cNvPr>
              <p:cNvGrpSpPr/>
              <p:nvPr/>
            </p:nvGrpSpPr>
            <p:grpSpPr>
              <a:xfrm>
                <a:off x="7703187" y="1028725"/>
                <a:ext cx="3538961" cy="2506364"/>
                <a:chOff x="7703187" y="1028725"/>
                <a:chExt cx="3538961" cy="2506364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FC5F958B-CAC6-428A-B6B3-B83ED28DBE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634" b="1258"/>
                <a:stretch/>
              </p:blipFill>
              <p:spPr>
                <a:xfrm rot="5400000">
                  <a:off x="9308365" y="1446743"/>
                  <a:ext cx="328605" cy="3538961"/>
                </a:xfrm>
                <a:prstGeom prst="rect">
                  <a:avLst/>
                </a:prstGeom>
              </p:spPr>
            </p:pic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9B299991-0891-4422-8755-4427B06E0FBF}"/>
                    </a:ext>
                  </a:extLst>
                </p:cNvPr>
                <p:cNvSpPr>
                  <a:spLocks/>
                </p:cNvSpPr>
                <p:nvPr/>
              </p:nvSpPr>
              <p:spPr bwMode="white">
                <a:xfrm>
                  <a:off x="7703187" y="1028725"/>
                  <a:ext cx="3501195" cy="2506364"/>
                </a:xfrm>
                <a:custGeom>
                  <a:avLst/>
                  <a:gdLst>
                    <a:gd name="connsiteX0" fmla="*/ 0 w 3501195"/>
                    <a:gd name="connsiteY0" fmla="*/ 0 h 2506364"/>
                    <a:gd name="connsiteX1" fmla="*/ 3501195 w 3501195"/>
                    <a:gd name="connsiteY1" fmla="*/ 0 h 2506364"/>
                    <a:gd name="connsiteX2" fmla="*/ 3501195 w 3501195"/>
                    <a:gd name="connsiteY2" fmla="*/ 2112792 h 2506364"/>
                    <a:gd name="connsiteX3" fmla="*/ 2717903 w 3501195"/>
                    <a:gd name="connsiteY3" fmla="*/ 2112792 h 2506364"/>
                    <a:gd name="connsiteX4" fmla="*/ 2717903 w 3501195"/>
                    <a:gd name="connsiteY4" fmla="*/ 2506364 h 2506364"/>
                    <a:gd name="connsiteX5" fmla="*/ 2388482 w 3501195"/>
                    <a:gd name="connsiteY5" fmla="*/ 2112792 h 2506364"/>
                    <a:gd name="connsiteX6" fmla="*/ 0 w 3501195"/>
                    <a:gd name="connsiteY6" fmla="*/ 2112792 h 250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01195" h="2506364">
                      <a:moveTo>
                        <a:pt x="0" y="0"/>
                      </a:moveTo>
                      <a:lnTo>
                        <a:pt x="3501195" y="0"/>
                      </a:lnTo>
                      <a:lnTo>
                        <a:pt x="3501195" y="2112792"/>
                      </a:lnTo>
                      <a:lnTo>
                        <a:pt x="2717903" y="2112792"/>
                      </a:lnTo>
                      <a:lnTo>
                        <a:pt x="2717903" y="2506364"/>
                      </a:lnTo>
                      <a:lnTo>
                        <a:pt x="2388482" y="2112792"/>
                      </a:lnTo>
                      <a:lnTo>
                        <a:pt x="0" y="211279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0668D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48D4D9-9216-4D8B-9F10-F3053BCCB70C}"/>
                  </a:ext>
                </a:extLst>
              </p:cNvPr>
              <p:cNvSpPr txBox="1"/>
              <p:nvPr/>
            </p:nvSpPr>
            <p:spPr>
              <a:xfrm>
                <a:off x="8269120" y="1424770"/>
                <a:ext cx="2369328" cy="12311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8000" dirty="0">
                    <a:solidFill>
                      <a:schemeClr val="bg2"/>
                    </a:solidFill>
                    <a:latin typeface="Georgia Pro" panose="02040502050405020303" pitchFamily="18" charset="0"/>
                  </a:rPr>
                  <a:t>60</a:t>
                </a:r>
                <a:endParaRPr lang="ru-RU" sz="8000" dirty="0">
                  <a:solidFill>
                    <a:schemeClr val="bg2"/>
                  </a:solidFill>
                  <a:latin typeface="Georgia Pro" panose="02040502050405020303" pitchFamily="18" charset="0"/>
                </a:endParaRPr>
              </a:p>
            </p:txBody>
          </p:sp>
        </p:grpSp>
        <p:grpSp>
          <p:nvGrpSpPr>
            <p:cNvPr id="27724" name="Group 27723">
              <a:extLst>
                <a:ext uri="{FF2B5EF4-FFF2-40B4-BE49-F238E27FC236}">
                  <a16:creationId xmlns:a16="http://schemas.microsoft.com/office/drawing/2014/main" id="{FEECA699-C34B-41AA-BBEE-D373EC4484F3}"/>
                </a:ext>
              </a:extLst>
            </p:cNvPr>
            <p:cNvGrpSpPr/>
            <p:nvPr/>
          </p:nvGrpSpPr>
          <p:grpSpPr>
            <a:xfrm>
              <a:off x="6470680" y="410279"/>
              <a:ext cx="917980" cy="608190"/>
              <a:chOff x="-1063626" y="-932657"/>
              <a:chExt cx="1279525" cy="84772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DF8A4290-9AE6-42F0-BD27-FA220F3F5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3139" y="-864395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6 w 28"/>
                  <a:gd name="T3" fmla="*/ 9 h 28"/>
                  <a:gd name="T4" fmla="*/ 28 w 28"/>
                  <a:gd name="T5" fmla="*/ 12 h 28"/>
                  <a:gd name="T6" fmla="*/ 21 w 28"/>
                  <a:gd name="T7" fmla="*/ 19 h 28"/>
                  <a:gd name="T8" fmla="*/ 21 w 28"/>
                  <a:gd name="T9" fmla="*/ 28 h 28"/>
                  <a:gd name="T10" fmla="*/ 14 w 28"/>
                  <a:gd name="T11" fmla="*/ 23 h 28"/>
                  <a:gd name="T12" fmla="*/ 4 w 28"/>
                  <a:gd name="T13" fmla="*/ 28 h 28"/>
                  <a:gd name="T14" fmla="*/ 7 w 28"/>
                  <a:gd name="T15" fmla="*/ 19 h 28"/>
                  <a:gd name="T16" fmla="*/ 0 w 28"/>
                  <a:gd name="T17" fmla="*/ 12 h 28"/>
                  <a:gd name="T18" fmla="*/ 9 w 28"/>
                  <a:gd name="T19" fmla="*/ 9 h 28"/>
                  <a:gd name="T20" fmla="*/ 14 w 28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6" y="9"/>
                    </a:lnTo>
                    <a:lnTo>
                      <a:pt x="28" y="12"/>
                    </a:lnTo>
                    <a:lnTo>
                      <a:pt x="21" y="19"/>
                    </a:lnTo>
                    <a:lnTo>
                      <a:pt x="21" y="28"/>
                    </a:lnTo>
                    <a:lnTo>
                      <a:pt x="14" y="23"/>
                    </a:lnTo>
                    <a:lnTo>
                      <a:pt x="4" y="28"/>
                    </a:lnTo>
                    <a:lnTo>
                      <a:pt x="7" y="19"/>
                    </a:lnTo>
                    <a:lnTo>
                      <a:pt x="0" y="12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F7C009FD-AFEB-43B1-ABD9-241F3CFE1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68364" y="-864395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9 h 28"/>
                  <a:gd name="T4" fmla="*/ 28 w 28"/>
                  <a:gd name="T5" fmla="*/ 12 h 28"/>
                  <a:gd name="T6" fmla="*/ 21 w 28"/>
                  <a:gd name="T7" fmla="*/ 19 h 28"/>
                  <a:gd name="T8" fmla="*/ 24 w 28"/>
                  <a:gd name="T9" fmla="*/ 28 h 28"/>
                  <a:gd name="T10" fmla="*/ 14 w 28"/>
                  <a:gd name="T11" fmla="*/ 23 h 28"/>
                  <a:gd name="T12" fmla="*/ 5 w 28"/>
                  <a:gd name="T13" fmla="*/ 28 h 28"/>
                  <a:gd name="T14" fmla="*/ 7 w 28"/>
                  <a:gd name="T15" fmla="*/ 19 h 28"/>
                  <a:gd name="T16" fmla="*/ 0 w 28"/>
                  <a:gd name="T17" fmla="*/ 12 h 28"/>
                  <a:gd name="T18" fmla="*/ 9 w 28"/>
                  <a:gd name="T19" fmla="*/ 9 h 28"/>
                  <a:gd name="T20" fmla="*/ 14 w 28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9"/>
                    </a:lnTo>
                    <a:lnTo>
                      <a:pt x="28" y="12"/>
                    </a:lnTo>
                    <a:lnTo>
                      <a:pt x="21" y="19"/>
                    </a:lnTo>
                    <a:lnTo>
                      <a:pt x="24" y="28"/>
                    </a:lnTo>
                    <a:lnTo>
                      <a:pt x="14" y="23"/>
                    </a:lnTo>
                    <a:lnTo>
                      <a:pt x="5" y="28"/>
                    </a:lnTo>
                    <a:lnTo>
                      <a:pt x="7" y="19"/>
                    </a:lnTo>
                    <a:lnTo>
                      <a:pt x="0" y="12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32">
                <a:extLst>
                  <a:ext uri="{FF2B5EF4-FFF2-40B4-BE49-F238E27FC236}">
                    <a16:creationId xmlns:a16="http://schemas.microsoft.com/office/drawing/2014/main" id="{F6CF95DB-2BBA-49D5-B3A9-B50ACEAE8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0414" y="-864395"/>
                <a:ext cx="46037" cy="44450"/>
              </a:xfrm>
              <a:custGeom>
                <a:avLst/>
                <a:gdLst>
                  <a:gd name="T0" fmla="*/ 15 w 29"/>
                  <a:gd name="T1" fmla="*/ 0 h 28"/>
                  <a:gd name="T2" fmla="*/ 17 w 29"/>
                  <a:gd name="T3" fmla="*/ 9 h 28"/>
                  <a:gd name="T4" fmla="*/ 29 w 29"/>
                  <a:gd name="T5" fmla="*/ 12 h 28"/>
                  <a:gd name="T6" fmla="*/ 22 w 29"/>
                  <a:gd name="T7" fmla="*/ 19 h 28"/>
                  <a:gd name="T8" fmla="*/ 22 w 29"/>
                  <a:gd name="T9" fmla="*/ 28 h 28"/>
                  <a:gd name="T10" fmla="*/ 15 w 29"/>
                  <a:gd name="T11" fmla="*/ 23 h 28"/>
                  <a:gd name="T12" fmla="*/ 5 w 29"/>
                  <a:gd name="T13" fmla="*/ 28 h 28"/>
                  <a:gd name="T14" fmla="*/ 8 w 29"/>
                  <a:gd name="T15" fmla="*/ 19 h 28"/>
                  <a:gd name="T16" fmla="*/ 0 w 29"/>
                  <a:gd name="T17" fmla="*/ 12 h 28"/>
                  <a:gd name="T18" fmla="*/ 10 w 29"/>
                  <a:gd name="T19" fmla="*/ 9 h 28"/>
                  <a:gd name="T20" fmla="*/ 15 w 29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8">
                    <a:moveTo>
                      <a:pt x="15" y="0"/>
                    </a:moveTo>
                    <a:lnTo>
                      <a:pt x="17" y="9"/>
                    </a:lnTo>
                    <a:lnTo>
                      <a:pt x="29" y="12"/>
                    </a:lnTo>
                    <a:lnTo>
                      <a:pt x="22" y="19"/>
                    </a:lnTo>
                    <a:lnTo>
                      <a:pt x="22" y="28"/>
                    </a:lnTo>
                    <a:lnTo>
                      <a:pt x="15" y="23"/>
                    </a:lnTo>
                    <a:lnTo>
                      <a:pt x="5" y="28"/>
                    </a:lnTo>
                    <a:lnTo>
                      <a:pt x="8" y="19"/>
                    </a:lnTo>
                    <a:lnTo>
                      <a:pt x="0" y="12"/>
                    </a:lnTo>
                    <a:lnTo>
                      <a:pt x="10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33">
                <a:extLst>
                  <a:ext uri="{FF2B5EF4-FFF2-40B4-BE49-F238E27FC236}">
                    <a16:creationId xmlns:a16="http://schemas.microsoft.com/office/drawing/2014/main" id="{EB191CD2-B227-4651-A375-FB5E6B561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4051" y="-864395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9 h 28"/>
                  <a:gd name="T4" fmla="*/ 28 w 28"/>
                  <a:gd name="T5" fmla="*/ 12 h 28"/>
                  <a:gd name="T6" fmla="*/ 21 w 28"/>
                  <a:gd name="T7" fmla="*/ 19 h 28"/>
                  <a:gd name="T8" fmla="*/ 23 w 28"/>
                  <a:gd name="T9" fmla="*/ 28 h 28"/>
                  <a:gd name="T10" fmla="*/ 14 w 28"/>
                  <a:gd name="T11" fmla="*/ 23 h 28"/>
                  <a:gd name="T12" fmla="*/ 4 w 28"/>
                  <a:gd name="T13" fmla="*/ 28 h 28"/>
                  <a:gd name="T14" fmla="*/ 7 w 28"/>
                  <a:gd name="T15" fmla="*/ 19 h 28"/>
                  <a:gd name="T16" fmla="*/ 0 w 28"/>
                  <a:gd name="T17" fmla="*/ 12 h 28"/>
                  <a:gd name="T18" fmla="*/ 9 w 28"/>
                  <a:gd name="T19" fmla="*/ 9 h 28"/>
                  <a:gd name="T20" fmla="*/ 14 w 28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9"/>
                    </a:lnTo>
                    <a:lnTo>
                      <a:pt x="28" y="12"/>
                    </a:lnTo>
                    <a:lnTo>
                      <a:pt x="21" y="19"/>
                    </a:lnTo>
                    <a:lnTo>
                      <a:pt x="23" y="28"/>
                    </a:lnTo>
                    <a:lnTo>
                      <a:pt x="14" y="23"/>
                    </a:lnTo>
                    <a:lnTo>
                      <a:pt x="4" y="28"/>
                    </a:lnTo>
                    <a:lnTo>
                      <a:pt x="7" y="19"/>
                    </a:lnTo>
                    <a:lnTo>
                      <a:pt x="0" y="12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57D60BED-2A3C-42D4-80E0-82F7D05C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101" y="-864395"/>
                <a:ext cx="46037" cy="44450"/>
              </a:xfrm>
              <a:custGeom>
                <a:avLst/>
                <a:gdLst>
                  <a:gd name="T0" fmla="*/ 14 w 29"/>
                  <a:gd name="T1" fmla="*/ 0 h 28"/>
                  <a:gd name="T2" fmla="*/ 17 w 29"/>
                  <a:gd name="T3" fmla="*/ 9 h 28"/>
                  <a:gd name="T4" fmla="*/ 29 w 29"/>
                  <a:gd name="T5" fmla="*/ 12 h 28"/>
                  <a:gd name="T6" fmla="*/ 22 w 29"/>
                  <a:gd name="T7" fmla="*/ 19 h 28"/>
                  <a:gd name="T8" fmla="*/ 22 w 29"/>
                  <a:gd name="T9" fmla="*/ 28 h 28"/>
                  <a:gd name="T10" fmla="*/ 14 w 29"/>
                  <a:gd name="T11" fmla="*/ 23 h 28"/>
                  <a:gd name="T12" fmla="*/ 5 w 29"/>
                  <a:gd name="T13" fmla="*/ 28 h 28"/>
                  <a:gd name="T14" fmla="*/ 7 w 29"/>
                  <a:gd name="T15" fmla="*/ 19 h 28"/>
                  <a:gd name="T16" fmla="*/ 0 w 29"/>
                  <a:gd name="T17" fmla="*/ 12 h 28"/>
                  <a:gd name="T18" fmla="*/ 10 w 29"/>
                  <a:gd name="T19" fmla="*/ 9 h 28"/>
                  <a:gd name="T20" fmla="*/ 14 w 29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8">
                    <a:moveTo>
                      <a:pt x="14" y="0"/>
                    </a:moveTo>
                    <a:lnTo>
                      <a:pt x="17" y="9"/>
                    </a:lnTo>
                    <a:lnTo>
                      <a:pt x="29" y="12"/>
                    </a:lnTo>
                    <a:lnTo>
                      <a:pt x="22" y="19"/>
                    </a:lnTo>
                    <a:lnTo>
                      <a:pt x="22" y="28"/>
                    </a:lnTo>
                    <a:lnTo>
                      <a:pt x="14" y="23"/>
                    </a:lnTo>
                    <a:lnTo>
                      <a:pt x="5" y="28"/>
                    </a:lnTo>
                    <a:lnTo>
                      <a:pt x="7" y="19"/>
                    </a:lnTo>
                    <a:lnTo>
                      <a:pt x="0" y="12"/>
                    </a:lnTo>
                    <a:lnTo>
                      <a:pt x="10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B7E88FED-B54B-4C41-8EAA-0DF4264AA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3139" y="-770732"/>
                <a:ext cx="44450" cy="41275"/>
              </a:xfrm>
              <a:custGeom>
                <a:avLst/>
                <a:gdLst>
                  <a:gd name="T0" fmla="*/ 14 w 28"/>
                  <a:gd name="T1" fmla="*/ 0 h 26"/>
                  <a:gd name="T2" fmla="*/ 16 w 28"/>
                  <a:gd name="T3" fmla="*/ 9 h 26"/>
                  <a:gd name="T4" fmla="*/ 28 w 28"/>
                  <a:gd name="T5" fmla="*/ 9 h 26"/>
                  <a:gd name="T6" fmla="*/ 21 w 28"/>
                  <a:gd name="T7" fmla="*/ 16 h 26"/>
                  <a:gd name="T8" fmla="*/ 21 w 28"/>
                  <a:gd name="T9" fmla="*/ 26 h 26"/>
                  <a:gd name="T10" fmla="*/ 14 w 28"/>
                  <a:gd name="T11" fmla="*/ 21 h 26"/>
                  <a:gd name="T12" fmla="*/ 4 w 28"/>
                  <a:gd name="T13" fmla="*/ 26 h 26"/>
                  <a:gd name="T14" fmla="*/ 7 w 28"/>
                  <a:gd name="T15" fmla="*/ 16 h 26"/>
                  <a:gd name="T16" fmla="*/ 0 w 28"/>
                  <a:gd name="T17" fmla="*/ 9 h 26"/>
                  <a:gd name="T18" fmla="*/ 9 w 28"/>
                  <a:gd name="T19" fmla="*/ 9 h 26"/>
                  <a:gd name="T20" fmla="*/ 14 w 28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lnTo>
                      <a:pt x="16" y="9"/>
                    </a:lnTo>
                    <a:lnTo>
                      <a:pt x="28" y="9"/>
                    </a:lnTo>
                    <a:lnTo>
                      <a:pt x="21" y="16"/>
                    </a:lnTo>
                    <a:lnTo>
                      <a:pt x="21" y="26"/>
                    </a:lnTo>
                    <a:lnTo>
                      <a:pt x="14" y="21"/>
                    </a:lnTo>
                    <a:lnTo>
                      <a:pt x="4" y="26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95BDC591-4245-408E-B225-3A1D70DA3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68364" y="-770732"/>
                <a:ext cx="44450" cy="41275"/>
              </a:xfrm>
              <a:custGeom>
                <a:avLst/>
                <a:gdLst>
                  <a:gd name="T0" fmla="*/ 14 w 28"/>
                  <a:gd name="T1" fmla="*/ 0 h 26"/>
                  <a:gd name="T2" fmla="*/ 19 w 28"/>
                  <a:gd name="T3" fmla="*/ 9 h 26"/>
                  <a:gd name="T4" fmla="*/ 28 w 28"/>
                  <a:gd name="T5" fmla="*/ 9 h 26"/>
                  <a:gd name="T6" fmla="*/ 21 w 28"/>
                  <a:gd name="T7" fmla="*/ 16 h 26"/>
                  <a:gd name="T8" fmla="*/ 24 w 28"/>
                  <a:gd name="T9" fmla="*/ 26 h 26"/>
                  <a:gd name="T10" fmla="*/ 14 w 28"/>
                  <a:gd name="T11" fmla="*/ 21 h 26"/>
                  <a:gd name="T12" fmla="*/ 5 w 28"/>
                  <a:gd name="T13" fmla="*/ 26 h 26"/>
                  <a:gd name="T14" fmla="*/ 7 w 28"/>
                  <a:gd name="T15" fmla="*/ 16 h 26"/>
                  <a:gd name="T16" fmla="*/ 0 w 28"/>
                  <a:gd name="T17" fmla="*/ 9 h 26"/>
                  <a:gd name="T18" fmla="*/ 9 w 28"/>
                  <a:gd name="T19" fmla="*/ 9 h 26"/>
                  <a:gd name="T20" fmla="*/ 14 w 28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lnTo>
                      <a:pt x="19" y="9"/>
                    </a:lnTo>
                    <a:lnTo>
                      <a:pt x="28" y="9"/>
                    </a:lnTo>
                    <a:lnTo>
                      <a:pt x="21" y="16"/>
                    </a:lnTo>
                    <a:lnTo>
                      <a:pt x="24" y="26"/>
                    </a:lnTo>
                    <a:lnTo>
                      <a:pt x="14" y="21"/>
                    </a:lnTo>
                    <a:lnTo>
                      <a:pt x="5" y="26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48" name="Freeform 37">
                <a:extLst>
                  <a:ext uri="{FF2B5EF4-FFF2-40B4-BE49-F238E27FC236}">
                    <a16:creationId xmlns:a16="http://schemas.microsoft.com/office/drawing/2014/main" id="{15713B18-CCD7-4DFF-B5C2-AE1113FE4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0414" y="-770732"/>
                <a:ext cx="46037" cy="41275"/>
              </a:xfrm>
              <a:custGeom>
                <a:avLst/>
                <a:gdLst>
                  <a:gd name="T0" fmla="*/ 15 w 29"/>
                  <a:gd name="T1" fmla="*/ 0 h 26"/>
                  <a:gd name="T2" fmla="*/ 17 w 29"/>
                  <a:gd name="T3" fmla="*/ 9 h 26"/>
                  <a:gd name="T4" fmla="*/ 29 w 29"/>
                  <a:gd name="T5" fmla="*/ 9 h 26"/>
                  <a:gd name="T6" fmla="*/ 22 w 29"/>
                  <a:gd name="T7" fmla="*/ 16 h 26"/>
                  <a:gd name="T8" fmla="*/ 22 w 29"/>
                  <a:gd name="T9" fmla="*/ 26 h 26"/>
                  <a:gd name="T10" fmla="*/ 15 w 29"/>
                  <a:gd name="T11" fmla="*/ 21 h 26"/>
                  <a:gd name="T12" fmla="*/ 5 w 29"/>
                  <a:gd name="T13" fmla="*/ 26 h 26"/>
                  <a:gd name="T14" fmla="*/ 8 w 29"/>
                  <a:gd name="T15" fmla="*/ 16 h 26"/>
                  <a:gd name="T16" fmla="*/ 0 w 29"/>
                  <a:gd name="T17" fmla="*/ 9 h 26"/>
                  <a:gd name="T18" fmla="*/ 10 w 29"/>
                  <a:gd name="T19" fmla="*/ 9 h 26"/>
                  <a:gd name="T20" fmla="*/ 15 w 29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6">
                    <a:moveTo>
                      <a:pt x="15" y="0"/>
                    </a:moveTo>
                    <a:lnTo>
                      <a:pt x="17" y="9"/>
                    </a:lnTo>
                    <a:lnTo>
                      <a:pt x="29" y="9"/>
                    </a:lnTo>
                    <a:lnTo>
                      <a:pt x="22" y="16"/>
                    </a:lnTo>
                    <a:lnTo>
                      <a:pt x="22" y="26"/>
                    </a:lnTo>
                    <a:lnTo>
                      <a:pt x="15" y="21"/>
                    </a:lnTo>
                    <a:lnTo>
                      <a:pt x="5" y="26"/>
                    </a:lnTo>
                    <a:lnTo>
                      <a:pt x="8" y="16"/>
                    </a:lnTo>
                    <a:lnTo>
                      <a:pt x="0" y="9"/>
                    </a:lnTo>
                    <a:lnTo>
                      <a:pt x="10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49" name="Freeform 38">
                <a:extLst>
                  <a:ext uri="{FF2B5EF4-FFF2-40B4-BE49-F238E27FC236}">
                    <a16:creationId xmlns:a16="http://schemas.microsoft.com/office/drawing/2014/main" id="{94501F0F-FF88-4BCC-A441-38109982E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4051" y="-770732"/>
                <a:ext cx="44450" cy="41275"/>
              </a:xfrm>
              <a:custGeom>
                <a:avLst/>
                <a:gdLst>
                  <a:gd name="T0" fmla="*/ 14 w 28"/>
                  <a:gd name="T1" fmla="*/ 0 h 26"/>
                  <a:gd name="T2" fmla="*/ 19 w 28"/>
                  <a:gd name="T3" fmla="*/ 9 h 26"/>
                  <a:gd name="T4" fmla="*/ 28 w 28"/>
                  <a:gd name="T5" fmla="*/ 9 h 26"/>
                  <a:gd name="T6" fmla="*/ 21 w 28"/>
                  <a:gd name="T7" fmla="*/ 16 h 26"/>
                  <a:gd name="T8" fmla="*/ 23 w 28"/>
                  <a:gd name="T9" fmla="*/ 26 h 26"/>
                  <a:gd name="T10" fmla="*/ 14 w 28"/>
                  <a:gd name="T11" fmla="*/ 21 h 26"/>
                  <a:gd name="T12" fmla="*/ 4 w 28"/>
                  <a:gd name="T13" fmla="*/ 26 h 26"/>
                  <a:gd name="T14" fmla="*/ 7 w 28"/>
                  <a:gd name="T15" fmla="*/ 16 h 26"/>
                  <a:gd name="T16" fmla="*/ 0 w 28"/>
                  <a:gd name="T17" fmla="*/ 9 h 26"/>
                  <a:gd name="T18" fmla="*/ 9 w 28"/>
                  <a:gd name="T19" fmla="*/ 9 h 26"/>
                  <a:gd name="T20" fmla="*/ 14 w 28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lnTo>
                      <a:pt x="19" y="9"/>
                    </a:lnTo>
                    <a:lnTo>
                      <a:pt x="28" y="9"/>
                    </a:lnTo>
                    <a:lnTo>
                      <a:pt x="21" y="16"/>
                    </a:lnTo>
                    <a:lnTo>
                      <a:pt x="23" y="26"/>
                    </a:lnTo>
                    <a:lnTo>
                      <a:pt x="14" y="21"/>
                    </a:lnTo>
                    <a:lnTo>
                      <a:pt x="4" y="26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0" name="Freeform 39">
                <a:extLst>
                  <a:ext uri="{FF2B5EF4-FFF2-40B4-BE49-F238E27FC236}">
                    <a16:creationId xmlns:a16="http://schemas.microsoft.com/office/drawing/2014/main" id="{80993075-380B-4289-812B-ADA524F23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101" y="-770732"/>
                <a:ext cx="46037" cy="41275"/>
              </a:xfrm>
              <a:custGeom>
                <a:avLst/>
                <a:gdLst>
                  <a:gd name="T0" fmla="*/ 14 w 29"/>
                  <a:gd name="T1" fmla="*/ 0 h 26"/>
                  <a:gd name="T2" fmla="*/ 17 w 29"/>
                  <a:gd name="T3" fmla="*/ 9 h 26"/>
                  <a:gd name="T4" fmla="*/ 29 w 29"/>
                  <a:gd name="T5" fmla="*/ 9 h 26"/>
                  <a:gd name="T6" fmla="*/ 22 w 29"/>
                  <a:gd name="T7" fmla="*/ 16 h 26"/>
                  <a:gd name="T8" fmla="*/ 22 w 29"/>
                  <a:gd name="T9" fmla="*/ 26 h 26"/>
                  <a:gd name="T10" fmla="*/ 14 w 29"/>
                  <a:gd name="T11" fmla="*/ 21 h 26"/>
                  <a:gd name="T12" fmla="*/ 5 w 29"/>
                  <a:gd name="T13" fmla="*/ 26 h 26"/>
                  <a:gd name="T14" fmla="*/ 7 w 29"/>
                  <a:gd name="T15" fmla="*/ 16 h 26"/>
                  <a:gd name="T16" fmla="*/ 0 w 29"/>
                  <a:gd name="T17" fmla="*/ 9 h 26"/>
                  <a:gd name="T18" fmla="*/ 10 w 29"/>
                  <a:gd name="T19" fmla="*/ 9 h 26"/>
                  <a:gd name="T20" fmla="*/ 14 w 29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lnTo>
                      <a:pt x="17" y="9"/>
                    </a:lnTo>
                    <a:lnTo>
                      <a:pt x="29" y="9"/>
                    </a:lnTo>
                    <a:lnTo>
                      <a:pt x="22" y="16"/>
                    </a:lnTo>
                    <a:lnTo>
                      <a:pt x="22" y="26"/>
                    </a:lnTo>
                    <a:lnTo>
                      <a:pt x="14" y="21"/>
                    </a:lnTo>
                    <a:lnTo>
                      <a:pt x="5" y="26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10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1" name="Freeform 40">
                <a:extLst>
                  <a:ext uri="{FF2B5EF4-FFF2-40B4-BE49-F238E27FC236}">
                    <a16:creationId xmlns:a16="http://schemas.microsoft.com/office/drawing/2014/main" id="{91AC9713-69FC-4EFE-BFA2-365DC1D17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3139" y="-680245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6 w 28"/>
                  <a:gd name="T3" fmla="*/ 9 h 28"/>
                  <a:gd name="T4" fmla="*/ 28 w 28"/>
                  <a:gd name="T5" fmla="*/ 11 h 28"/>
                  <a:gd name="T6" fmla="*/ 21 w 28"/>
                  <a:gd name="T7" fmla="*/ 18 h 28"/>
                  <a:gd name="T8" fmla="*/ 21 w 28"/>
                  <a:gd name="T9" fmla="*/ 28 h 28"/>
                  <a:gd name="T10" fmla="*/ 14 w 28"/>
                  <a:gd name="T11" fmla="*/ 23 h 28"/>
                  <a:gd name="T12" fmla="*/ 4 w 28"/>
                  <a:gd name="T13" fmla="*/ 28 h 28"/>
                  <a:gd name="T14" fmla="*/ 7 w 28"/>
                  <a:gd name="T15" fmla="*/ 18 h 28"/>
                  <a:gd name="T16" fmla="*/ 0 w 28"/>
                  <a:gd name="T17" fmla="*/ 11 h 28"/>
                  <a:gd name="T18" fmla="*/ 9 w 28"/>
                  <a:gd name="T19" fmla="*/ 9 h 28"/>
                  <a:gd name="T20" fmla="*/ 14 w 28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6" y="9"/>
                    </a:lnTo>
                    <a:lnTo>
                      <a:pt x="28" y="11"/>
                    </a:lnTo>
                    <a:lnTo>
                      <a:pt x="21" y="18"/>
                    </a:lnTo>
                    <a:lnTo>
                      <a:pt x="21" y="28"/>
                    </a:lnTo>
                    <a:lnTo>
                      <a:pt x="14" y="23"/>
                    </a:lnTo>
                    <a:lnTo>
                      <a:pt x="4" y="28"/>
                    </a:lnTo>
                    <a:lnTo>
                      <a:pt x="7" y="18"/>
                    </a:lnTo>
                    <a:lnTo>
                      <a:pt x="0" y="11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2" name="Freeform 41">
                <a:extLst>
                  <a:ext uri="{FF2B5EF4-FFF2-40B4-BE49-F238E27FC236}">
                    <a16:creationId xmlns:a16="http://schemas.microsoft.com/office/drawing/2014/main" id="{20125462-EC99-4BBC-93E4-E951E0967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68364" y="-680245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9 h 28"/>
                  <a:gd name="T4" fmla="*/ 28 w 28"/>
                  <a:gd name="T5" fmla="*/ 11 h 28"/>
                  <a:gd name="T6" fmla="*/ 21 w 28"/>
                  <a:gd name="T7" fmla="*/ 18 h 28"/>
                  <a:gd name="T8" fmla="*/ 24 w 28"/>
                  <a:gd name="T9" fmla="*/ 28 h 28"/>
                  <a:gd name="T10" fmla="*/ 14 w 28"/>
                  <a:gd name="T11" fmla="*/ 23 h 28"/>
                  <a:gd name="T12" fmla="*/ 5 w 28"/>
                  <a:gd name="T13" fmla="*/ 28 h 28"/>
                  <a:gd name="T14" fmla="*/ 7 w 28"/>
                  <a:gd name="T15" fmla="*/ 18 h 28"/>
                  <a:gd name="T16" fmla="*/ 0 w 28"/>
                  <a:gd name="T17" fmla="*/ 11 h 28"/>
                  <a:gd name="T18" fmla="*/ 9 w 28"/>
                  <a:gd name="T19" fmla="*/ 9 h 28"/>
                  <a:gd name="T20" fmla="*/ 14 w 28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9"/>
                    </a:lnTo>
                    <a:lnTo>
                      <a:pt x="28" y="11"/>
                    </a:lnTo>
                    <a:lnTo>
                      <a:pt x="21" y="18"/>
                    </a:lnTo>
                    <a:lnTo>
                      <a:pt x="24" y="28"/>
                    </a:lnTo>
                    <a:lnTo>
                      <a:pt x="14" y="23"/>
                    </a:lnTo>
                    <a:lnTo>
                      <a:pt x="5" y="28"/>
                    </a:lnTo>
                    <a:lnTo>
                      <a:pt x="7" y="18"/>
                    </a:lnTo>
                    <a:lnTo>
                      <a:pt x="0" y="11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3" name="Freeform 42">
                <a:extLst>
                  <a:ext uri="{FF2B5EF4-FFF2-40B4-BE49-F238E27FC236}">
                    <a16:creationId xmlns:a16="http://schemas.microsoft.com/office/drawing/2014/main" id="{CD5F1618-CC91-4109-9594-B2A878F2B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0414" y="-680245"/>
                <a:ext cx="46037" cy="44450"/>
              </a:xfrm>
              <a:custGeom>
                <a:avLst/>
                <a:gdLst>
                  <a:gd name="T0" fmla="*/ 15 w 29"/>
                  <a:gd name="T1" fmla="*/ 0 h 28"/>
                  <a:gd name="T2" fmla="*/ 17 w 29"/>
                  <a:gd name="T3" fmla="*/ 9 h 28"/>
                  <a:gd name="T4" fmla="*/ 29 w 29"/>
                  <a:gd name="T5" fmla="*/ 11 h 28"/>
                  <a:gd name="T6" fmla="*/ 22 w 29"/>
                  <a:gd name="T7" fmla="*/ 18 h 28"/>
                  <a:gd name="T8" fmla="*/ 22 w 29"/>
                  <a:gd name="T9" fmla="*/ 28 h 28"/>
                  <a:gd name="T10" fmla="*/ 15 w 29"/>
                  <a:gd name="T11" fmla="*/ 23 h 28"/>
                  <a:gd name="T12" fmla="*/ 5 w 29"/>
                  <a:gd name="T13" fmla="*/ 28 h 28"/>
                  <a:gd name="T14" fmla="*/ 8 w 29"/>
                  <a:gd name="T15" fmla="*/ 18 h 28"/>
                  <a:gd name="T16" fmla="*/ 0 w 29"/>
                  <a:gd name="T17" fmla="*/ 11 h 28"/>
                  <a:gd name="T18" fmla="*/ 10 w 29"/>
                  <a:gd name="T19" fmla="*/ 9 h 28"/>
                  <a:gd name="T20" fmla="*/ 15 w 29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8">
                    <a:moveTo>
                      <a:pt x="15" y="0"/>
                    </a:moveTo>
                    <a:lnTo>
                      <a:pt x="17" y="9"/>
                    </a:lnTo>
                    <a:lnTo>
                      <a:pt x="29" y="11"/>
                    </a:lnTo>
                    <a:lnTo>
                      <a:pt x="22" y="18"/>
                    </a:lnTo>
                    <a:lnTo>
                      <a:pt x="22" y="28"/>
                    </a:lnTo>
                    <a:lnTo>
                      <a:pt x="15" y="23"/>
                    </a:lnTo>
                    <a:lnTo>
                      <a:pt x="5" y="28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10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4" name="Freeform 43">
                <a:extLst>
                  <a:ext uri="{FF2B5EF4-FFF2-40B4-BE49-F238E27FC236}">
                    <a16:creationId xmlns:a16="http://schemas.microsoft.com/office/drawing/2014/main" id="{B932BBE8-427A-426E-9AE6-F7F46EF38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4051" y="-680245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9 w 28"/>
                  <a:gd name="T3" fmla="*/ 9 h 28"/>
                  <a:gd name="T4" fmla="*/ 28 w 28"/>
                  <a:gd name="T5" fmla="*/ 11 h 28"/>
                  <a:gd name="T6" fmla="*/ 21 w 28"/>
                  <a:gd name="T7" fmla="*/ 18 h 28"/>
                  <a:gd name="T8" fmla="*/ 23 w 28"/>
                  <a:gd name="T9" fmla="*/ 28 h 28"/>
                  <a:gd name="T10" fmla="*/ 14 w 28"/>
                  <a:gd name="T11" fmla="*/ 23 h 28"/>
                  <a:gd name="T12" fmla="*/ 4 w 28"/>
                  <a:gd name="T13" fmla="*/ 28 h 28"/>
                  <a:gd name="T14" fmla="*/ 7 w 28"/>
                  <a:gd name="T15" fmla="*/ 18 h 28"/>
                  <a:gd name="T16" fmla="*/ 0 w 28"/>
                  <a:gd name="T17" fmla="*/ 11 h 28"/>
                  <a:gd name="T18" fmla="*/ 9 w 28"/>
                  <a:gd name="T19" fmla="*/ 9 h 28"/>
                  <a:gd name="T20" fmla="*/ 14 w 28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9" y="9"/>
                    </a:lnTo>
                    <a:lnTo>
                      <a:pt x="28" y="11"/>
                    </a:lnTo>
                    <a:lnTo>
                      <a:pt x="21" y="18"/>
                    </a:lnTo>
                    <a:lnTo>
                      <a:pt x="23" y="28"/>
                    </a:lnTo>
                    <a:lnTo>
                      <a:pt x="14" y="23"/>
                    </a:lnTo>
                    <a:lnTo>
                      <a:pt x="4" y="28"/>
                    </a:lnTo>
                    <a:lnTo>
                      <a:pt x="7" y="18"/>
                    </a:lnTo>
                    <a:lnTo>
                      <a:pt x="0" y="11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5" name="Freeform 44">
                <a:extLst>
                  <a:ext uri="{FF2B5EF4-FFF2-40B4-BE49-F238E27FC236}">
                    <a16:creationId xmlns:a16="http://schemas.microsoft.com/office/drawing/2014/main" id="{2398E73A-6749-4A6E-8053-93ECA38DE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101" y="-680245"/>
                <a:ext cx="46037" cy="44450"/>
              </a:xfrm>
              <a:custGeom>
                <a:avLst/>
                <a:gdLst>
                  <a:gd name="T0" fmla="*/ 14 w 29"/>
                  <a:gd name="T1" fmla="*/ 0 h 28"/>
                  <a:gd name="T2" fmla="*/ 17 w 29"/>
                  <a:gd name="T3" fmla="*/ 9 h 28"/>
                  <a:gd name="T4" fmla="*/ 29 w 29"/>
                  <a:gd name="T5" fmla="*/ 11 h 28"/>
                  <a:gd name="T6" fmla="*/ 22 w 29"/>
                  <a:gd name="T7" fmla="*/ 18 h 28"/>
                  <a:gd name="T8" fmla="*/ 22 w 29"/>
                  <a:gd name="T9" fmla="*/ 28 h 28"/>
                  <a:gd name="T10" fmla="*/ 14 w 29"/>
                  <a:gd name="T11" fmla="*/ 23 h 28"/>
                  <a:gd name="T12" fmla="*/ 5 w 29"/>
                  <a:gd name="T13" fmla="*/ 28 h 28"/>
                  <a:gd name="T14" fmla="*/ 7 w 29"/>
                  <a:gd name="T15" fmla="*/ 18 h 28"/>
                  <a:gd name="T16" fmla="*/ 0 w 29"/>
                  <a:gd name="T17" fmla="*/ 11 h 28"/>
                  <a:gd name="T18" fmla="*/ 10 w 29"/>
                  <a:gd name="T19" fmla="*/ 9 h 28"/>
                  <a:gd name="T20" fmla="*/ 14 w 29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8">
                    <a:moveTo>
                      <a:pt x="14" y="0"/>
                    </a:moveTo>
                    <a:lnTo>
                      <a:pt x="17" y="9"/>
                    </a:lnTo>
                    <a:lnTo>
                      <a:pt x="29" y="11"/>
                    </a:lnTo>
                    <a:lnTo>
                      <a:pt x="22" y="18"/>
                    </a:lnTo>
                    <a:lnTo>
                      <a:pt x="22" y="28"/>
                    </a:lnTo>
                    <a:lnTo>
                      <a:pt x="14" y="23"/>
                    </a:lnTo>
                    <a:lnTo>
                      <a:pt x="5" y="28"/>
                    </a:lnTo>
                    <a:lnTo>
                      <a:pt x="7" y="18"/>
                    </a:lnTo>
                    <a:lnTo>
                      <a:pt x="0" y="11"/>
                    </a:lnTo>
                    <a:lnTo>
                      <a:pt x="10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6" name="Freeform 45">
                <a:extLst>
                  <a:ext uri="{FF2B5EF4-FFF2-40B4-BE49-F238E27FC236}">
                    <a16:creationId xmlns:a16="http://schemas.microsoft.com/office/drawing/2014/main" id="{E5D56239-F3DB-4683-9706-ECCCA2B4A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3139" y="-586582"/>
                <a:ext cx="44450" cy="41275"/>
              </a:xfrm>
              <a:custGeom>
                <a:avLst/>
                <a:gdLst>
                  <a:gd name="T0" fmla="*/ 14 w 28"/>
                  <a:gd name="T1" fmla="*/ 0 h 26"/>
                  <a:gd name="T2" fmla="*/ 16 w 28"/>
                  <a:gd name="T3" fmla="*/ 9 h 26"/>
                  <a:gd name="T4" fmla="*/ 28 w 28"/>
                  <a:gd name="T5" fmla="*/ 9 h 26"/>
                  <a:gd name="T6" fmla="*/ 21 w 28"/>
                  <a:gd name="T7" fmla="*/ 16 h 26"/>
                  <a:gd name="T8" fmla="*/ 21 w 28"/>
                  <a:gd name="T9" fmla="*/ 26 h 26"/>
                  <a:gd name="T10" fmla="*/ 14 w 28"/>
                  <a:gd name="T11" fmla="*/ 23 h 26"/>
                  <a:gd name="T12" fmla="*/ 4 w 28"/>
                  <a:gd name="T13" fmla="*/ 26 h 26"/>
                  <a:gd name="T14" fmla="*/ 7 w 28"/>
                  <a:gd name="T15" fmla="*/ 16 h 26"/>
                  <a:gd name="T16" fmla="*/ 0 w 28"/>
                  <a:gd name="T17" fmla="*/ 9 h 26"/>
                  <a:gd name="T18" fmla="*/ 9 w 28"/>
                  <a:gd name="T19" fmla="*/ 9 h 26"/>
                  <a:gd name="T20" fmla="*/ 14 w 28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lnTo>
                      <a:pt x="16" y="9"/>
                    </a:lnTo>
                    <a:lnTo>
                      <a:pt x="28" y="9"/>
                    </a:lnTo>
                    <a:lnTo>
                      <a:pt x="21" y="16"/>
                    </a:lnTo>
                    <a:lnTo>
                      <a:pt x="21" y="26"/>
                    </a:lnTo>
                    <a:lnTo>
                      <a:pt x="14" y="23"/>
                    </a:lnTo>
                    <a:lnTo>
                      <a:pt x="4" y="26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7" name="Freeform 46">
                <a:extLst>
                  <a:ext uri="{FF2B5EF4-FFF2-40B4-BE49-F238E27FC236}">
                    <a16:creationId xmlns:a16="http://schemas.microsoft.com/office/drawing/2014/main" id="{5D61AE48-433E-4E8B-A0D5-F3EC44584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68364" y="-586582"/>
                <a:ext cx="44450" cy="41275"/>
              </a:xfrm>
              <a:custGeom>
                <a:avLst/>
                <a:gdLst>
                  <a:gd name="T0" fmla="*/ 14 w 28"/>
                  <a:gd name="T1" fmla="*/ 0 h 26"/>
                  <a:gd name="T2" fmla="*/ 19 w 28"/>
                  <a:gd name="T3" fmla="*/ 9 h 26"/>
                  <a:gd name="T4" fmla="*/ 28 w 28"/>
                  <a:gd name="T5" fmla="*/ 9 h 26"/>
                  <a:gd name="T6" fmla="*/ 21 w 28"/>
                  <a:gd name="T7" fmla="*/ 16 h 26"/>
                  <a:gd name="T8" fmla="*/ 24 w 28"/>
                  <a:gd name="T9" fmla="*/ 26 h 26"/>
                  <a:gd name="T10" fmla="*/ 14 w 28"/>
                  <a:gd name="T11" fmla="*/ 23 h 26"/>
                  <a:gd name="T12" fmla="*/ 5 w 28"/>
                  <a:gd name="T13" fmla="*/ 26 h 26"/>
                  <a:gd name="T14" fmla="*/ 7 w 28"/>
                  <a:gd name="T15" fmla="*/ 16 h 26"/>
                  <a:gd name="T16" fmla="*/ 0 w 28"/>
                  <a:gd name="T17" fmla="*/ 9 h 26"/>
                  <a:gd name="T18" fmla="*/ 9 w 28"/>
                  <a:gd name="T19" fmla="*/ 9 h 26"/>
                  <a:gd name="T20" fmla="*/ 14 w 28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lnTo>
                      <a:pt x="19" y="9"/>
                    </a:lnTo>
                    <a:lnTo>
                      <a:pt x="28" y="9"/>
                    </a:lnTo>
                    <a:lnTo>
                      <a:pt x="21" y="16"/>
                    </a:lnTo>
                    <a:lnTo>
                      <a:pt x="24" y="26"/>
                    </a:lnTo>
                    <a:lnTo>
                      <a:pt x="14" y="23"/>
                    </a:lnTo>
                    <a:lnTo>
                      <a:pt x="5" y="26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8" name="Freeform 47">
                <a:extLst>
                  <a:ext uri="{FF2B5EF4-FFF2-40B4-BE49-F238E27FC236}">
                    <a16:creationId xmlns:a16="http://schemas.microsoft.com/office/drawing/2014/main" id="{5A32BC90-055D-4D36-9C91-3216BAB64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0414" y="-586582"/>
                <a:ext cx="46037" cy="41275"/>
              </a:xfrm>
              <a:custGeom>
                <a:avLst/>
                <a:gdLst>
                  <a:gd name="T0" fmla="*/ 15 w 29"/>
                  <a:gd name="T1" fmla="*/ 0 h 26"/>
                  <a:gd name="T2" fmla="*/ 17 w 29"/>
                  <a:gd name="T3" fmla="*/ 9 h 26"/>
                  <a:gd name="T4" fmla="*/ 29 w 29"/>
                  <a:gd name="T5" fmla="*/ 9 h 26"/>
                  <a:gd name="T6" fmla="*/ 22 w 29"/>
                  <a:gd name="T7" fmla="*/ 16 h 26"/>
                  <a:gd name="T8" fmla="*/ 22 w 29"/>
                  <a:gd name="T9" fmla="*/ 26 h 26"/>
                  <a:gd name="T10" fmla="*/ 15 w 29"/>
                  <a:gd name="T11" fmla="*/ 23 h 26"/>
                  <a:gd name="T12" fmla="*/ 5 w 29"/>
                  <a:gd name="T13" fmla="*/ 26 h 26"/>
                  <a:gd name="T14" fmla="*/ 8 w 29"/>
                  <a:gd name="T15" fmla="*/ 16 h 26"/>
                  <a:gd name="T16" fmla="*/ 0 w 29"/>
                  <a:gd name="T17" fmla="*/ 9 h 26"/>
                  <a:gd name="T18" fmla="*/ 10 w 29"/>
                  <a:gd name="T19" fmla="*/ 9 h 26"/>
                  <a:gd name="T20" fmla="*/ 15 w 29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6">
                    <a:moveTo>
                      <a:pt x="15" y="0"/>
                    </a:moveTo>
                    <a:lnTo>
                      <a:pt x="17" y="9"/>
                    </a:lnTo>
                    <a:lnTo>
                      <a:pt x="29" y="9"/>
                    </a:lnTo>
                    <a:lnTo>
                      <a:pt x="22" y="16"/>
                    </a:lnTo>
                    <a:lnTo>
                      <a:pt x="22" y="26"/>
                    </a:lnTo>
                    <a:lnTo>
                      <a:pt x="15" y="23"/>
                    </a:lnTo>
                    <a:lnTo>
                      <a:pt x="5" y="26"/>
                    </a:lnTo>
                    <a:lnTo>
                      <a:pt x="8" y="16"/>
                    </a:lnTo>
                    <a:lnTo>
                      <a:pt x="0" y="9"/>
                    </a:lnTo>
                    <a:lnTo>
                      <a:pt x="10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9" name="Freeform 48">
                <a:extLst>
                  <a:ext uri="{FF2B5EF4-FFF2-40B4-BE49-F238E27FC236}">
                    <a16:creationId xmlns:a16="http://schemas.microsoft.com/office/drawing/2014/main" id="{F3EBF88A-7690-4B46-8CB2-6E0ACE162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4051" y="-586582"/>
                <a:ext cx="44450" cy="41275"/>
              </a:xfrm>
              <a:custGeom>
                <a:avLst/>
                <a:gdLst>
                  <a:gd name="T0" fmla="*/ 14 w 28"/>
                  <a:gd name="T1" fmla="*/ 0 h 26"/>
                  <a:gd name="T2" fmla="*/ 19 w 28"/>
                  <a:gd name="T3" fmla="*/ 9 h 26"/>
                  <a:gd name="T4" fmla="*/ 28 w 28"/>
                  <a:gd name="T5" fmla="*/ 9 h 26"/>
                  <a:gd name="T6" fmla="*/ 21 w 28"/>
                  <a:gd name="T7" fmla="*/ 16 h 26"/>
                  <a:gd name="T8" fmla="*/ 23 w 28"/>
                  <a:gd name="T9" fmla="*/ 26 h 26"/>
                  <a:gd name="T10" fmla="*/ 14 w 28"/>
                  <a:gd name="T11" fmla="*/ 23 h 26"/>
                  <a:gd name="T12" fmla="*/ 4 w 28"/>
                  <a:gd name="T13" fmla="*/ 26 h 26"/>
                  <a:gd name="T14" fmla="*/ 7 w 28"/>
                  <a:gd name="T15" fmla="*/ 16 h 26"/>
                  <a:gd name="T16" fmla="*/ 0 w 28"/>
                  <a:gd name="T17" fmla="*/ 9 h 26"/>
                  <a:gd name="T18" fmla="*/ 9 w 28"/>
                  <a:gd name="T19" fmla="*/ 9 h 26"/>
                  <a:gd name="T20" fmla="*/ 14 w 28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lnTo>
                      <a:pt x="19" y="9"/>
                    </a:lnTo>
                    <a:lnTo>
                      <a:pt x="28" y="9"/>
                    </a:lnTo>
                    <a:lnTo>
                      <a:pt x="21" y="16"/>
                    </a:lnTo>
                    <a:lnTo>
                      <a:pt x="23" y="26"/>
                    </a:lnTo>
                    <a:lnTo>
                      <a:pt x="14" y="23"/>
                    </a:lnTo>
                    <a:lnTo>
                      <a:pt x="4" y="26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0" name="Freeform 49">
                <a:extLst>
                  <a:ext uri="{FF2B5EF4-FFF2-40B4-BE49-F238E27FC236}">
                    <a16:creationId xmlns:a16="http://schemas.microsoft.com/office/drawing/2014/main" id="{A152D583-4AB6-4375-8273-6112DB072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101" y="-586582"/>
                <a:ext cx="46037" cy="41275"/>
              </a:xfrm>
              <a:custGeom>
                <a:avLst/>
                <a:gdLst>
                  <a:gd name="T0" fmla="*/ 14 w 29"/>
                  <a:gd name="T1" fmla="*/ 0 h 26"/>
                  <a:gd name="T2" fmla="*/ 17 w 29"/>
                  <a:gd name="T3" fmla="*/ 9 h 26"/>
                  <a:gd name="T4" fmla="*/ 29 w 29"/>
                  <a:gd name="T5" fmla="*/ 9 h 26"/>
                  <a:gd name="T6" fmla="*/ 22 w 29"/>
                  <a:gd name="T7" fmla="*/ 16 h 26"/>
                  <a:gd name="T8" fmla="*/ 22 w 29"/>
                  <a:gd name="T9" fmla="*/ 26 h 26"/>
                  <a:gd name="T10" fmla="*/ 14 w 29"/>
                  <a:gd name="T11" fmla="*/ 23 h 26"/>
                  <a:gd name="T12" fmla="*/ 5 w 29"/>
                  <a:gd name="T13" fmla="*/ 26 h 26"/>
                  <a:gd name="T14" fmla="*/ 7 w 29"/>
                  <a:gd name="T15" fmla="*/ 16 h 26"/>
                  <a:gd name="T16" fmla="*/ 0 w 29"/>
                  <a:gd name="T17" fmla="*/ 9 h 26"/>
                  <a:gd name="T18" fmla="*/ 10 w 29"/>
                  <a:gd name="T19" fmla="*/ 9 h 26"/>
                  <a:gd name="T20" fmla="*/ 14 w 29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6">
                    <a:moveTo>
                      <a:pt x="14" y="0"/>
                    </a:moveTo>
                    <a:lnTo>
                      <a:pt x="17" y="9"/>
                    </a:lnTo>
                    <a:lnTo>
                      <a:pt x="29" y="9"/>
                    </a:lnTo>
                    <a:lnTo>
                      <a:pt x="22" y="16"/>
                    </a:lnTo>
                    <a:lnTo>
                      <a:pt x="22" y="26"/>
                    </a:lnTo>
                    <a:lnTo>
                      <a:pt x="14" y="23"/>
                    </a:lnTo>
                    <a:lnTo>
                      <a:pt x="5" y="26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10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1" name="Rectangle 50">
                <a:extLst>
                  <a:ext uri="{FF2B5EF4-FFF2-40B4-BE49-F238E27FC236}">
                    <a16:creationId xmlns:a16="http://schemas.microsoft.com/office/drawing/2014/main" id="{E8FAC034-A394-4DCA-9A94-83FB3F4C8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3626" y="-932657"/>
                <a:ext cx="1279525" cy="8477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2" name="Rectangle 51">
                <a:extLst>
                  <a:ext uri="{FF2B5EF4-FFF2-40B4-BE49-F238E27FC236}">
                    <a16:creationId xmlns:a16="http://schemas.microsoft.com/office/drawing/2014/main" id="{FAE0D7DA-2AA3-4283-B8B5-FB58399A5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3626" y="-932657"/>
                <a:ext cx="649287" cy="457200"/>
              </a:xfrm>
              <a:prstGeom prst="rect">
                <a:avLst/>
              </a:prstGeom>
              <a:solidFill>
                <a:srgbClr val="233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5" name="Rectangle 52">
                <a:extLst>
                  <a:ext uri="{FF2B5EF4-FFF2-40B4-BE49-F238E27FC236}">
                    <a16:creationId xmlns:a16="http://schemas.microsoft.com/office/drawing/2014/main" id="{2B02D6EC-18FA-466A-AD93-D784DF342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4339" y="-932657"/>
                <a:ext cx="630237" cy="68263"/>
              </a:xfrm>
              <a:prstGeom prst="rect">
                <a:avLst/>
              </a:pr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6" name="Rectangle 53">
                <a:extLst>
                  <a:ext uri="{FF2B5EF4-FFF2-40B4-BE49-F238E27FC236}">
                    <a16:creationId xmlns:a16="http://schemas.microsoft.com/office/drawing/2014/main" id="{B0B0CD6B-C93E-4193-84F1-CDF57A0A2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4339" y="-804070"/>
                <a:ext cx="630237" cy="66675"/>
              </a:xfrm>
              <a:prstGeom prst="rect">
                <a:avLst/>
              </a:pr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7" name="Rectangle 54">
                <a:extLst>
                  <a:ext uri="{FF2B5EF4-FFF2-40B4-BE49-F238E27FC236}">
                    <a16:creationId xmlns:a16="http://schemas.microsoft.com/office/drawing/2014/main" id="{92AF70F5-093A-4A95-8BAC-AAC8565A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4339" y="-673895"/>
                <a:ext cx="630237" cy="68263"/>
              </a:xfrm>
              <a:prstGeom prst="rect">
                <a:avLst/>
              </a:pr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8" name="Rectangle 55">
                <a:extLst>
                  <a:ext uri="{FF2B5EF4-FFF2-40B4-BE49-F238E27FC236}">
                    <a16:creationId xmlns:a16="http://schemas.microsoft.com/office/drawing/2014/main" id="{2CD55510-BBF2-4125-9F70-276082CF4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4339" y="-542132"/>
                <a:ext cx="630237" cy="66675"/>
              </a:xfrm>
              <a:prstGeom prst="rect">
                <a:avLst/>
              </a:pr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9" name="Rectangle 56">
                <a:extLst>
                  <a:ext uri="{FF2B5EF4-FFF2-40B4-BE49-F238E27FC236}">
                    <a16:creationId xmlns:a16="http://schemas.microsoft.com/office/drawing/2014/main" id="{C2680F2E-7E43-4937-8E08-3B851D20E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3626" y="-410370"/>
                <a:ext cx="1279525" cy="66675"/>
              </a:xfrm>
              <a:prstGeom prst="rect">
                <a:avLst/>
              </a:pr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0" name="Rectangle 57">
                <a:extLst>
                  <a:ext uri="{FF2B5EF4-FFF2-40B4-BE49-F238E27FC236}">
                    <a16:creationId xmlns:a16="http://schemas.microsoft.com/office/drawing/2014/main" id="{C55C4666-F69C-4135-BA0D-04A752E09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3626" y="-280195"/>
                <a:ext cx="1279525" cy="68263"/>
              </a:xfrm>
              <a:prstGeom prst="rect">
                <a:avLst/>
              </a:pr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1" name="Rectangle 58">
                <a:extLst>
                  <a:ext uri="{FF2B5EF4-FFF2-40B4-BE49-F238E27FC236}">
                    <a16:creationId xmlns:a16="http://schemas.microsoft.com/office/drawing/2014/main" id="{E47A4F49-6E1C-4421-84AC-F0290B22A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3626" y="-151607"/>
                <a:ext cx="1279525" cy="66675"/>
              </a:xfrm>
              <a:prstGeom prst="rect">
                <a:avLst/>
              </a:prstGeom>
              <a:solidFill>
                <a:srgbClr val="E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2" name="Freeform 59">
                <a:extLst>
                  <a:ext uri="{FF2B5EF4-FFF2-40B4-BE49-F238E27FC236}">
                    <a16:creationId xmlns:a16="http://schemas.microsoft.com/office/drawing/2014/main" id="{94B8F226-B126-4A30-9802-CDF8EB60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3464" y="-910432"/>
                <a:ext cx="52387" cy="46038"/>
              </a:xfrm>
              <a:custGeom>
                <a:avLst/>
                <a:gdLst>
                  <a:gd name="T0" fmla="*/ 23 w 33"/>
                  <a:gd name="T1" fmla="*/ 17 h 29"/>
                  <a:gd name="T2" fmla="*/ 33 w 33"/>
                  <a:gd name="T3" fmla="*/ 10 h 29"/>
                  <a:gd name="T4" fmla="*/ 21 w 33"/>
                  <a:gd name="T5" fmla="*/ 10 h 29"/>
                  <a:gd name="T6" fmla="*/ 16 w 33"/>
                  <a:gd name="T7" fmla="*/ 0 h 29"/>
                  <a:gd name="T8" fmla="*/ 14 w 33"/>
                  <a:gd name="T9" fmla="*/ 10 h 29"/>
                  <a:gd name="T10" fmla="*/ 0 w 33"/>
                  <a:gd name="T11" fmla="*/ 10 h 29"/>
                  <a:gd name="T12" fmla="*/ 12 w 33"/>
                  <a:gd name="T13" fmla="*/ 17 h 29"/>
                  <a:gd name="T14" fmla="*/ 7 w 33"/>
                  <a:gd name="T15" fmla="*/ 29 h 29"/>
                  <a:gd name="T16" fmla="*/ 16 w 33"/>
                  <a:gd name="T17" fmla="*/ 22 h 29"/>
                  <a:gd name="T18" fmla="*/ 26 w 33"/>
                  <a:gd name="T19" fmla="*/ 29 h 29"/>
                  <a:gd name="T20" fmla="*/ 23 w 33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9">
                    <a:moveTo>
                      <a:pt x="23" y="17"/>
                    </a:moveTo>
                    <a:lnTo>
                      <a:pt x="33" y="10"/>
                    </a:lnTo>
                    <a:lnTo>
                      <a:pt x="21" y="10"/>
                    </a:lnTo>
                    <a:lnTo>
                      <a:pt x="16" y="0"/>
                    </a:lnTo>
                    <a:lnTo>
                      <a:pt x="14" y="10"/>
                    </a:lnTo>
                    <a:lnTo>
                      <a:pt x="0" y="10"/>
                    </a:lnTo>
                    <a:lnTo>
                      <a:pt x="12" y="17"/>
                    </a:lnTo>
                    <a:lnTo>
                      <a:pt x="7" y="29"/>
                    </a:lnTo>
                    <a:lnTo>
                      <a:pt x="16" y="22"/>
                    </a:lnTo>
                    <a:lnTo>
                      <a:pt x="26" y="29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3" name="Freeform 60">
                <a:extLst>
                  <a:ext uri="{FF2B5EF4-FFF2-40B4-BE49-F238E27FC236}">
                    <a16:creationId xmlns:a16="http://schemas.microsoft.com/office/drawing/2014/main" id="{FEA8C9C5-4016-4BEC-8AF6-9BA667D5C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25514" y="-910432"/>
                <a:ext cx="49212" cy="46038"/>
              </a:xfrm>
              <a:custGeom>
                <a:avLst/>
                <a:gdLst>
                  <a:gd name="T0" fmla="*/ 22 w 31"/>
                  <a:gd name="T1" fmla="*/ 17 h 29"/>
                  <a:gd name="T2" fmla="*/ 31 w 31"/>
                  <a:gd name="T3" fmla="*/ 10 h 29"/>
                  <a:gd name="T4" fmla="*/ 19 w 31"/>
                  <a:gd name="T5" fmla="*/ 10 h 29"/>
                  <a:gd name="T6" fmla="*/ 17 w 31"/>
                  <a:gd name="T7" fmla="*/ 0 h 29"/>
                  <a:gd name="T8" fmla="*/ 12 w 31"/>
                  <a:gd name="T9" fmla="*/ 10 h 29"/>
                  <a:gd name="T10" fmla="*/ 0 w 31"/>
                  <a:gd name="T11" fmla="*/ 10 h 29"/>
                  <a:gd name="T12" fmla="*/ 10 w 31"/>
                  <a:gd name="T13" fmla="*/ 17 h 29"/>
                  <a:gd name="T14" fmla="*/ 8 w 31"/>
                  <a:gd name="T15" fmla="*/ 29 h 29"/>
                  <a:gd name="T16" fmla="*/ 17 w 31"/>
                  <a:gd name="T17" fmla="*/ 22 h 29"/>
                  <a:gd name="T18" fmla="*/ 26 w 31"/>
                  <a:gd name="T19" fmla="*/ 29 h 29"/>
                  <a:gd name="T20" fmla="*/ 22 w 31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22" y="17"/>
                    </a:moveTo>
                    <a:lnTo>
                      <a:pt x="31" y="10"/>
                    </a:lnTo>
                    <a:lnTo>
                      <a:pt x="19" y="10"/>
                    </a:lnTo>
                    <a:lnTo>
                      <a:pt x="17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0" y="17"/>
                    </a:lnTo>
                    <a:lnTo>
                      <a:pt x="8" y="29"/>
                    </a:lnTo>
                    <a:lnTo>
                      <a:pt x="17" y="22"/>
                    </a:lnTo>
                    <a:lnTo>
                      <a:pt x="26" y="29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5" name="Freeform 61">
                <a:extLst>
                  <a:ext uri="{FF2B5EF4-FFF2-40B4-BE49-F238E27FC236}">
                    <a16:creationId xmlns:a16="http://schemas.microsoft.com/office/drawing/2014/main" id="{6DBE67EB-37DF-4389-A372-8941F841E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5976" y="-910432"/>
                <a:ext cx="49212" cy="46038"/>
              </a:xfrm>
              <a:custGeom>
                <a:avLst/>
                <a:gdLst>
                  <a:gd name="T0" fmla="*/ 21 w 31"/>
                  <a:gd name="T1" fmla="*/ 17 h 29"/>
                  <a:gd name="T2" fmla="*/ 31 w 31"/>
                  <a:gd name="T3" fmla="*/ 10 h 29"/>
                  <a:gd name="T4" fmla="*/ 19 w 31"/>
                  <a:gd name="T5" fmla="*/ 10 h 29"/>
                  <a:gd name="T6" fmla="*/ 14 w 31"/>
                  <a:gd name="T7" fmla="*/ 0 h 29"/>
                  <a:gd name="T8" fmla="*/ 12 w 31"/>
                  <a:gd name="T9" fmla="*/ 10 h 29"/>
                  <a:gd name="T10" fmla="*/ 0 w 31"/>
                  <a:gd name="T11" fmla="*/ 10 h 29"/>
                  <a:gd name="T12" fmla="*/ 9 w 31"/>
                  <a:gd name="T13" fmla="*/ 17 h 29"/>
                  <a:gd name="T14" fmla="*/ 5 w 31"/>
                  <a:gd name="T15" fmla="*/ 29 h 29"/>
                  <a:gd name="T16" fmla="*/ 14 w 31"/>
                  <a:gd name="T17" fmla="*/ 22 h 29"/>
                  <a:gd name="T18" fmla="*/ 24 w 31"/>
                  <a:gd name="T19" fmla="*/ 29 h 29"/>
                  <a:gd name="T20" fmla="*/ 21 w 31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21" y="17"/>
                    </a:moveTo>
                    <a:lnTo>
                      <a:pt x="31" y="10"/>
                    </a:lnTo>
                    <a:lnTo>
                      <a:pt x="19" y="10"/>
                    </a:lnTo>
                    <a:lnTo>
                      <a:pt x="14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9" y="17"/>
                    </a:lnTo>
                    <a:lnTo>
                      <a:pt x="5" y="29"/>
                    </a:lnTo>
                    <a:lnTo>
                      <a:pt x="14" y="22"/>
                    </a:lnTo>
                    <a:lnTo>
                      <a:pt x="24" y="29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6" name="Freeform 62">
                <a:extLst>
                  <a:ext uri="{FF2B5EF4-FFF2-40B4-BE49-F238E27FC236}">
                    <a16:creationId xmlns:a16="http://schemas.microsoft.com/office/drawing/2014/main" id="{E5A4282A-F93E-4CD1-A5F6-09D928971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1201" y="-910432"/>
                <a:ext cx="49212" cy="46038"/>
              </a:xfrm>
              <a:custGeom>
                <a:avLst/>
                <a:gdLst>
                  <a:gd name="T0" fmla="*/ 22 w 31"/>
                  <a:gd name="T1" fmla="*/ 17 h 29"/>
                  <a:gd name="T2" fmla="*/ 31 w 31"/>
                  <a:gd name="T3" fmla="*/ 10 h 29"/>
                  <a:gd name="T4" fmla="*/ 19 w 31"/>
                  <a:gd name="T5" fmla="*/ 10 h 29"/>
                  <a:gd name="T6" fmla="*/ 17 w 31"/>
                  <a:gd name="T7" fmla="*/ 0 h 29"/>
                  <a:gd name="T8" fmla="*/ 12 w 31"/>
                  <a:gd name="T9" fmla="*/ 10 h 29"/>
                  <a:gd name="T10" fmla="*/ 0 w 31"/>
                  <a:gd name="T11" fmla="*/ 10 h 29"/>
                  <a:gd name="T12" fmla="*/ 10 w 31"/>
                  <a:gd name="T13" fmla="*/ 17 h 29"/>
                  <a:gd name="T14" fmla="*/ 7 w 31"/>
                  <a:gd name="T15" fmla="*/ 29 h 29"/>
                  <a:gd name="T16" fmla="*/ 17 w 31"/>
                  <a:gd name="T17" fmla="*/ 22 h 29"/>
                  <a:gd name="T18" fmla="*/ 26 w 31"/>
                  <a:gd name="T19" fmla="*/ 29 h 29"/>
                  <a:gd name="T20" fmla="*/ 22 w 31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22" y="17"/>
                    </a:moveTo>
                    <a:lnTo>
                      <a:pt x="31" y="10"/>
                    </a:lnTo>
                    <a:lnTo>
                      <a:pt x="19" y="10"/>
                    </a:lnTo>
                    <a:lnTo>
                      <a:pt x="17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0" y="17"/>
                    </a:lnTo>
                    <a:lnTo>
                      <a:pt x="7" y="29"/>
                    </a:lnTo>
                    <a:lnTo>
                      <a:pt x="17" y="22"/>
                    </a:lnTo>
                    <a:lnTo>
                      <a:pt x="26" y="29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7" name="Freeform 63">
                <a:extLst>
                  <a:ext uri="{FF2B5EF4-FFF2-40B4-BE49-F238E27FC236}">
                    <a16:creationId xmlns:a16="http://schemas.microsoft.com/office/drawing/2014/main" id="{9577AF3C-90F4-43A9-B6B3-1B6512365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4" y="-910432"/>
                <a:ext cx="49212" cy="46038"/>
              </a:xfrm>
              <a:custGeom>
                <a:avLst/>
                <a:gdLst>
                  <a:gd name="T0" fmla="*/ 21 w 31"/>
                  <a:gd name="T1" fmla="*/ 17 h 29"/>
                  <a:gd name="T2" fmla="*/ 31 w 31"/>
                  <a:gd name="T3" fmla="*/ 10 h 29"/>
                  <a:gd name="T4" fmla="*/ 19 w 31"/>
                  <a:gd name="T5" fmla="*/ 10 h 29"/>
                  <a:gd name="T6" fmla="*/ 14 w 31"/>
                  <a:gd name="T7" fmla="*/ 0 h 29"/>
                  <a:gd name="T8" fmla="*/ 12 w 31"/>
                  <a:gd name="T9" fmla="*/ 10 h 29"/>
                  <a:gd name="T10" fmla="*/ 0 w 31"/>
                  <a:gd name="T11" fmla="*/ 10 h 29"/>
                  <a:gd name="T12" fmla="*/ 9 w 31"/>
                  <a:gd name="T13" fmla="*/ 17 h 29"/>
                  <a:gd name="T14" fmla="*/ 5 w 31"/>
                  <a:gd name="T15" fmla="*/ 29 h 29"/>
                  <a:gd name="T16" fmla="*/ 14 w 31"/>
                  <a:gd name="T17" fmla="*/ 22 h 29"/>
                  <a:gd name="T18" fmla="*/ 23 w 31"/>
                  <a:gd name="T19" fmla="*/ 29 h 29"/>
                  <a:gd name="T20" fmla="*/ 21 w 31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21" y="17"/>
                    </a:moveTo>
                    <a:lnTo>
                      <a:pt x="31" y="10"/>
                    </a:lnTo>
                    <a:lnTo>
                      <a:pt x="19" y="10"/>
                    </a:lnTo>
                    <a:lnTo>
                      <a:pt x="14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9" y="17"/>
                    </a:lnTo>
                    <a:lnTo>
                      <a:pt x="5" y="29"/>
                    </a:lnTo>
                    <a:lnTo>
                      <a:pt x="14" y="22"/>
                    </a:lnTo>
                    <a:lnTo>
                      <a:pt x="23" y="29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8" name="Freeform 64">
                <a:extLst>
                  <a:ext uri="{FF2B5EF4-FFF2-40B4-BE49-F238E27FC236}">
                    <a16:creationId xmlns:a16="http://schemas.microsoft.com/office/drawing/2014/main" id="{D22EE436-B6E8-4972-8C7F-92CB59246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6889" y="-910432"/>
                <a:ext cx="49212" cy="46038"/>
              </a:xfrm>
              <a:custGeom>
                <a:avLst/>
                <a:gdLst>
                  <a:gd name="T0" fmla="*/ 21 w 31"/>
                  <a:gd name="T1" fmla="*/ 17 h 29"/>
                  <a:gd name="T2" fmla="*/ 31 w 31"/>
                  <a:gd name="T3" fmla="*/ 10 h 29"/>
                  <a:gd name="T4" fmla="*/ 19 w 31"/>
                  <a:gd name="T5" fmla="*/ 10 h 29"/>
                  <a:gd name="T6" fmla="*/ 17 w 31"/>
                  <a:gd name="T7" fmla="*/ 0 h 29"/>
                  <a:gd name="T8" fmla="*/ 12 w 31"/>
                  <a:gd name="T9" fmla="*/ 10 h 29"/>
                  <a:gd name="T10" fmla="*/ 0 w 31"/>
                  <a:gd name="T11" fmla="*/ 10 h 29"/>
                  <a:gd name="T12" fmla="*/ 10 w 31"/>
                  <a:gd name="T13" fmla="*/ 17 h 29"/>
                  <a:gd name="T14" fmla="*/ 7 w 31"/>
                  <a:gd name="T15" fmla="*/ 29 h 29"/>
                  <a:gd name="T16" fmla="*/ 17 w 31"/>
                  <a:gd name="T17" fmla="*/ 22 h 29"/>
                  <a:gd name="T18" fmla="*/ 26 w 31"/>
                  <a:gd name="T19" fmla="*/ 29 h 29"/>
                  <a:gd name="T20" fmla="*/ 21 w 31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21" y="17"/>
                    </a:moveTo>
                    <a:lnTo>
                      <a:pt x="31" y="10"/>
                    </a:lnTo>
                    <a:lnTo>
                      <a:pt x="19" y="10"/>
                    </a:lnTo>
                    <a:lnTo>
                      <a:pt x="17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0" y="17"/>
                    </a:lnTo>
                    <a:lnTo>
                      <a:pt x="7" y="29"/>
                    </a:lnTo>
                    <a:lnTo>
                      <a:pt x="17" y="22"/>
                    </a:lnTo>
                    <a:lnTo>
                      <a:pt x="26" y="29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9" name="Freeform 65">
                <a:extLst>
                  <a:ext uri="{FF2B5EF4-FFF2-40B4-BE49-F238E27FC236}">
                    <a16:creationId xmlns:a16="http://schemas.microsoft.com/office/drawing/2014/main" id="{FF6F0261-A4AF-438C-B1A7-88A4223C2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7901" y="-864395"/>
                <a:ext cx="49212" cy="44450"/>
              </a:xfrm>
              <a:custGeom>
                <a:avLst/>
                <a:gdLst>
                  <a:gd name="T0" fmla="*/ 22 w 31"/>
                  <a:gd name="T1" fmla="*/ 19 h 28"/>
                  <a:gd name="T2" fmla="*/ 31 w 31"/>
                  <a:gd name="T3" fmla="*/ 12 h 28"/>
                  <a:gd name="T4" fmla="*/ 19 w 31"/>
                  <a:gd name="T5" fmla="*/ 12 h 28"/>
                  <a:gd name="T6" fmla="*/ 14 w 31"/>
                  <a:gd name="T7" fmla="*/ 0 h 28"/>
                  <a:gd name="T8" fmla="*/ 12 w 31"/>
                  <a:gd name="T9" fmla="*/ 12 h 28"/>
                  <a:gd name="T10" fmla="*/ 0 w 31"/>
                  <a:gd name="T11" fmla="*/ 12 h 28"/>
                  <a:gd name="T12" fmla="*/ 10 w 31"/>
                  <a:gd name="T13" fmla="*/ 19 h 28"/>
                  <a:gd name="T14" fmla="*/ 5 w 31"/>
                  <a:gd name="T15" fmla="*/ 28 h 28"/>
                  <a:gd name="T16" fmla="*/ 14 w 31"/>
                  <a:gd name="T17" fmla="*/ 21 h 28"/>
                  <a:gd name="T18" fmla="*/ 24 w 31"/>
                  <a:gd name="T19" fmla="*/ 28 h 28"/>
                  <a:gd name="T20" fmla="*/ 22 w 31"/>
                  <a:gd name="T21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22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5" y="28"/>
                    </a:lnTo>
                    <a:lnTo>
                      <a:pt x="14" y="21"/>
                    </a:lnTo>
                    <a:lnTo>
                      <a:pt x="24" y="28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0" name="Freeform 66">
                <a:extLst>
                  <a:ext uri="{FF2B5EF4-FFF2-40B4-BE49-F238E27FC236}">
                    <a16:creationId xmlns:a16="http://schemas.microsoft.com/office/drawing/2014/main" id="{72EAD1D2-DF8E-4929-A113-EE1F1BA2C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1539" y="-864395"/>
                <a:ext cx="52387" cy="44450"/>
              </a:xfrm>
              <a:custGeom>
                <a:avLst/>
                <a:gdLst>
                  <a:gd name="T0" fmla="*/ 21 w 33"/>
                  <a:gd name="T1" fmla="*/ 19 h 28"/>
                  <a:gd name="T2" fmla="*/ 33 w 33"/>
                  <a:gd name="T3" fmla="*/ 12 h 28"/>
                  <a:gd name="T4" fmla="*/ 18 w 33"/>
                  <a:gd name="T5" fmla="*/ 12 h 28"/>
                  <a:gd name="T6" fmla="*/ 16 w 33"/>
                  <a:gd name="T7" fmla="*/ 0 h 28"/>
                  <a:gd name="T8" fmla="*/ 11 w 33"/>
                  <a:gd name="T9" fmla="*/ 12 h 28"/>
                  <a:gd name="T10" fmla="*/ 0 w 33"/>
                  <a:gd name="T11" fmla="*/ 12 h 28"/>
                  <a:gd name="T12" fmla="*/ 9 w 33"/>
                  <a:gd name="T13" fmla="*/ 19 h 28"/>
                  <a:gd name="T14" fmla="*/ 7 w 33"/>
                  <a:gd name="T15" fmla="*/ 28 h 28"/>
                  <a:gd name="T16" fmla="*/ 16 w 33"/>
                  <a:gd name="T17" fmla="*/ 21 h 28"/>
                  <a:gd name="T18" fmla="*/ 26 w 33"/>
                  <a:gd name="T19" fmla="*/ 28 h 28"/>
                  <a:gd name="T20" fmla="*/ 21 w 33"/>
                  <a:gd name="T21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8">
                    <a:moveTo>
                      <a:pt x="21" y="19"/>
                    </a:moveTo>
                    <a:lnTo>
                      <a:pt x="33" y="12"/>
                    </a:lnTo>
                    <a:lnTo>
                      <a:pt x="18" y="12"/>
                    </a:lnTo>
                    <a:lnTo>
                      <a:pt x="16" y="0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9" y="19"/>
                    </a:lnTo>
                    <a:lnTo>
                      <a:pt x="7" y="28"/>
                    </a:lnTo>
                    <a:lnTo>
                      <a:pt x="16" y="21"/>
                    </a:lnTo>
                    <a:lnTo>
                      <a:pt x="26" y="28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1" name="Freeform 67">
                <a:extLst>
                  <a:ext uri="{FF2B5EF4-FFF2-40B4-BE49-F238E27FC236}">
                    <a16:creationId xmlns:a16="http://schemas.microsoft.com/office/drawing/2014/main" id="{46C10A48-CFD4-4666-9A18-682AFF7ED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3589" y="-864395"/>
                <a:ext cx="49212" cy="44450"/>
              </a:xfrm>
              <a:custGeom>
                <a:avLst/>
                <a:gdLst>
                  <a:gd name="T0" fmla="*/ 21 w 31"/>
                  <a:gd name="T1" fmla="*/ 19 h 28"/>
                  <a:gd name="T2" fmla="*/ 31 w 31"/>
                  <a:gd name="T3" fmla="*/ 12 h 28"/>
                  <a:gd name="T4" fmla="*/ 19 w 31"/>
                  <a:gd name="T5" fmla="*/ 12 h 28"/>
                  <a:gd name="T6" fmla="*/ 14 w 31"/>
                  <a:gd name="T7" fmla="*/ 0 h 28"/>
                  <a:gd name="T8" fmla="*/ 12 w 31"/>
                  <a:gd name="T9" fmla="*/ 12 h 28"/>
                  <a:gd name="T10" fmla="*/ 0 w 31"/>
                  <a:gd name="T11" fmla="*/ 12 h 28"/>
                  <a:gd name="T12" fmla="*/ 10 w 31"/>
                  <a:gd name="T13" fmla="*/ 19 h 28"/>
                  <a:gd name="T14" fmla="*/ 5 w 31"/>
                  <a:gd name="T15" fmla="*/ 28 h 28"/>
                  <a:gd name="T16" fmla="*/ 14 w 31"/>
                  <a:gd name="T17" fmla="*/ 21 h 28"/>
                  <a:gd name="T18" fmla="*/ 26 w 31"/>
                  <a:gd name="T19" fmla="*/ 28 h 28"/>
                  <a:gd name="T20" fmla="*/ 21 w 31"/>
                  <a:gd name="T21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5" y="28"/>
                    </a:lnTo>
                    <a:lnTo>
                      <a:pt x="14" y="21"/>
                    </a:lnTo>
                    <a:lnTo>
                      <a:pt x="26" y="28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2" name="Freeform 68">
                <a:extLst>
                  <a:ext uri="{FF2B5EF4-FFF2-40B4-BE49-F238E27FC236}">
                    <a16:creationId xmlns:a16="http://schemas.microsoft.com/office/drawing/2014/main" id="{2267D245-F93B-4A08-9CD8-65403EDCE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8814" y="-864395"/>
                <a:ext cx="52387" cy="44450"/>
              </a:xfrm>
              <a:custGeom>
                <a:avLst/>
                <a:gdLst>
                  <a:gd name="T0" fmla="*/ 24 w 33"/>
                  <a:gd name="T1" fmla="*/ 19 h 28"/>
                  <a:gd name="T2" fmla="*/ 33 w 33"/>
                  <a:gd name="T3" fmla="*/ 12 h 28"/>
                  <a:gd name="T4" fmla="*/ 22 w 33"/>
                  <a:gd name="T5" fmla="*/ 12 h 28"/>
                  <a:gd name="T6" fmla="*/ 17 w 33"/>
                  <a:gd name="T7" fmla="*/ 0 h 28"/>
                  <a:gd name="T8" fmla="*/ 12 w 33"/>
                  <a:gd name="T9" fmla="*/ 12 h 28"/>
                  <a:gd name="T10" fmla="*/ 0 w 33"/>
                  <a:gd name="T11" fmla="*/ 12 h 28"/>
                  <a:gd name="T12" fmla="*/ 10 w 33"/>
                  <a:gd name="T13" fmla="*/ 19 h 28"/>
                  <a:gd name="T14" fmla="*/ 7 w 33"/>
                  <a:gd name="T15" fmla="*/ 28 h 28"/>
                  <a:gd name="T16" fmla="*/ 17 w 33"/>
                  <a:gd name="T17" fmla="*/ 21 h 28"/>
                  <a:gd name="T18" fmla="*/ 26 w 33"/>
                  <a:gd name="T19" fmla="*/ 28 h 28"/>
                  <a:gd name="T20" fmla="*/ 24 w 33"/>
                  <a:gd name="T21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8">
                    <a:moveTo>
                      <a:pt x="24" y="19"/>
                    </a:moveTo>
                    <a:lnTo>
                      <a:pt x="33" y="12"/>
                    </a:lnTo>
                    <a:lnTo>
                      <a:pt x="22" y="12"/>
                    </a:lnTo>
                    <a:lnTo>
                      <a:pt x="17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7" y="28"/>
                    </a:lnTo>
                    <a:lnTo>
                      <a:pt x="17" y="21"/>
                    </a:lnTo>
                    <a:lnTo>
                      <a:pt x="26" y="28"/>
                    </a:lnTo>
                    <a:lnTo>
                      <a:pt x="2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3" name="Freeform 69">
                <a:extLst>
                  <a:ext uri="{FF2B5EF4-FFF2-40B4-BE49-F238E27FC236}">
                    <a16:creationId xmlns:a16="http://schemas.microsoft.com/office/drawing/2014/main" id="{FCDC739E-CA6E-4905-9689-6C1A5178B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276" y="-864395"/>
                <a:ext cx="49212" cy="44450"/>
              </a:xfrm>
              <a:custGeom>
                <a:avLst/>
                <a:gdLst>
                  <a:gd name="T0" fmla="*/ 21 w 31"/>
                  <a:gd name="T1" fmla="*/ 19 h 28"/>
                  <a:gd name="T2" fmla="*/ 31 w 31"/>
                  <a:gd name="T3" fmla="*/ 12 h 28"/>
                  <a:gd name="T4" fmla="*/ 19 w 31"/>
                  <a:gd name="T5" fmla="*/ 12 h 28"/>
                  <a:gd name="T6" fmla="*/ 16 w 31"/>
                  <a:gd name="T7" fmla="*/ 0 h 28"/>
                  <a:gd name="T8" fmla="*/ 12 w 31"/>
                  <a:gd name="T9" fmla="*/ 12 h 28"/>
                  <a:gd name="T10" fmla="*/ 0 w 31"/>
                  <a:gd name="T11" fmla="*/ 12 h 28"/>
                  <a:gd name="T12" fmla="*/ 9 w 31"/>
                  <a:gd name="T13" fmla="*/ 19 h 28"/>
                  <a:gd name="T14" fmla="*/ 5 w 31"/>
                  <a:gd name="T15" fmla="*/ 28 h 28"/>
                  <a:gd name="T16" fmla="*/ 16 w 31"/>
                  <a:gd name="T17" fmla="*/ 21 h 28"/>
                  <a:gd name="T18" fmla="*/ 26 w 31"/>
                  <a:gd name="T19" fmla="*/ 28 h 28"/>
                  <a:gd name="T20" fmla="*/ 21 w 31"/>
                  <a:gd name="T21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6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9" y="19"/>
                    </a:lnTo>
                    <a:lnTo>
                      <a:pt x="5" y="28"/>
                    </a:lnTo>
                    <a:lnTo>
                      <a:pt x="16" y="21"/>
                    </a:lnTo>
                    <a:lnTo>
                      <a:pt x="26" y="28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4" name="Freeform 70">
                <a:extLst>
                  <a:ext uri="{FF2B5EF4-FFF2-40B4-BE49-F238E27FC236}">
                    <a16:creationId xmlns:a16="http://schemas.microsoft.com/office/drawing/2014/main" id="{C731635F-CDA4-4485-977A-237BEBE17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3464" y="-819945"/>
                <a:ext cx="52387" cy="49213"/>
              </a:xfrm>
              <a:custGeom>
                <a:avLst/>
                <a:gdLst>
                  <a:gd name="T0" fmla="*/ 23 w 33"/>
                  <a:gd name="T1" fmla="*/ 19 h 31"/>
                  <a:gd name="T2" fmla="*/ 33 w 33"/>
                  <a:gd name="T3" fmla="*/ 12 h 31"/>
                  <a:gd name="T4" fmla="*/ 21 w 33"/>
                  <a:gd name="T5" fmla="*/ 12 h 31"/>
                  <a:gd name="T6" fmla="*/ 16 w 33"/>
                  <a:gd name="T7" fmla="*/ 0 h 31"/>
                  <a:gd name="T8" fmla="*/ 14 w 33"/>
                  <a:gd name="T9" fmla="*/ 12 h 31"/>
                  <a:gd name="T10" fmla="*/ 0 w 33"/>
                  <a:gd name="T11" fmla="*/ 12 h 31"/>
                  <a:gd name="T12" fmla="*/ 12 w 33"/>
                  <a:gd name="T13" fmla="*/ 19 h 31"/>
                  <a:gd name="T14" fmla="*/ 7 w 33"/>
                  <a:gd name="T15" fmla="*/ 31 h 31"/>
                  <a:gd name="T16" fmla="*/ 16 w 33"/>
                  <a:gd name="T17" fmla="*/ 24 h 31"/>
                  <a:gd name="T18" fmla="*/ 26 w 33"/>
                  <a:gd name="T19" fmla="*/ 31 h 31"/>
                  <a:gd name="T20" fmla="*/ 23 w 33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23" y="19"/>
                    </a:moveTo>
                    <a:lnTo>
                      <a:pt x="33" y="12"/>
                    </a:lnTo>
                    <a:lnTo>
                      <a:pt x="21" y="12"/>
                    </a:lnTo>
                    <a:lnTo>
                      <a:pt x="16" y="0"/>
                    </a:lnTo>
                    <a:lnTo>
                      <a:pt x="14" y="12"/>
                    </a:lnTo>
                    <a:lnTo>
                      <a:pt x="0" y="12"/>
                    </a:lnTo>
                    <a:lnTo>
                      <a:pt x="12" y="19"/>
                    </a:lnTo>
                    <a:lnTo>
                      <a:pt x="7" y="31"/>
                    </a:lnTo>
                    <a:lnTo>
                      <a:pt x="16" y="24"/>
                    </a:lnTo>
                    <a:lnTo>
                      <a:pt x="26" y="31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5" name="Freeform 71">
                <a:extLst>
                  <a:ext uri="{FF2B5EF4-FFF2-40B4-BE49-F238E27FC236}">
                    <a16:creationId xmlns:a16="http://schemas.microsoft.com/office/drawing/2014/main" id="{D6DFB770-8784-44CB-957B-346F80E0A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25514" y="-819945"/>
                <a:ext cx="49212" cy="49213"/>
              </a:xfrm>
              <a:custGeom>
                <a:avLst/>
                <a:gdLst>
                  <a:gd name="T0" fmla="*/ 22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7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10 w 31"/>
                  <a:gd name="T13" fmla="*/ 19 h 31"/>
                  <a:gd name="T14" fmla="*/ 8 w 31"/>
                  <a:gd name="T15" fmla="*/ 31 h 31"/>
                  <a:gd name="T16" fmla="*/ 17 w 31"/>
                  <a:gd name="T17" fmla="*/ 24 h 31"/>
                  <a:gd name="T18" fmla="*/ 26 w 31"/>
                  <a:gd name="T19" fmla="*/ 31 h 31"/>
                  <a:gd name="T20" fmla="*/ 22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2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7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8" y="31"/>
                    </a:lnTo>
                    <a:lnTo>
                      <a:pt x="17" y="24"/>
                    </a:lnTo>
                    <a:lnTo>
                      <a:pt x="26" y="31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6" name="Freeform 72">
                <a:extLst>
                  <a:ext uri="{FF2B5EF4-FFF2-40B4-BE49-F238E27FC236}">
                    <a16:creationId xmlns:a16="http://schemas.microsoft.com/office/drawing/2014/main" id="{A3A30682-E84C-43EB-9CCE-497FC0B1C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5976" y="-819945"/>
                <a:ext cx="49212" cy="49213"/>
              </a:xfrm>
              <a:custGeom>
                <a:avLst/>
                <a:gdLst>
                  <a:gd name="T0" fmla="*/ 21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4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9 w 31"/>
                  <a:gd name="T13" fmla="*/ 19 h 31"/>
                  <a:gd name="T14" fmla="*/ 5 w 31"/>
                  <a:gd name="T15" fmla="*/ 31 h 31"/>
                  <a:gd name="T16" fmla="*/ 14 w 31"/>
                  <a:gd name="T17" fmla="*/ 24 h 31"/>
                  <a:gd name="T18" fmla="*/ 24 w 31"/>
                  <a:gd name="T19" fmla="*/ 31 h 31"/>
                  <a:gd name="T20" fmla="*/ 21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9" y="19"/>
                    </a:lnTo>
                    <a:lnTo>
                      <a:pt x="5" y="31"/>
                    </a:lnTo>
                    <a:lnTo>
                      <a:pt x="14" y="24"/>
                    </a:lnTo>
                    <a:lnTo>
                      <a:pt x="24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7" name="Freeform 73">
                <a:extLst>
                  <a:ext uri="{FF2B5EF4-FFF2-40B4-BE49-F238E27FC236}">
                    <a16:creationId xmlns:a16="http://schemas.microsoft.com/office/drawing/2014/main" id="{71309782-DCA6-423B-8D27-99DA29D4F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1201" y="-819945"/>
                <a:ext cx="49212" cy="49213"/>
              </a:xfrm>
              <a:custGeom>
                <a:avLst/>
                <a:gdLst>
                  <a:gd name="T0" fmla="*/ 22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7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10 w 31"/>
                  <a:gd name="T13" fmla="*/ 19 h 31"/>
                  <a:gd name="T14" fmla="*/ 7 w 31"/>
                  <a:gd name="T15" fmla="*/ 31 h 31"/>
                  <a:gd name="T16" fmla="*/ 17 w 31"/>
                  <a:gd name="T17" fmla="*/ 24 h 31"/>
                  <a:gd name="T18" fmla="*/ 26 w 31"/>
                  <a:gd name="T19" fmla="*/ 31 h 31"/>
                  <a:gd name="T20" fmla="*/ 22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2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7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6" y="31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8" name="Freeform 74">
                <a:extLst>
                  <a:ext uri="{FF2B5EF4-FFF2-40B4-BE49-F238E27FC236}">
                    <a16:creationId xmlns:a16="http://schemas.microsoft.com/office/drawing/2014/main" id="{D1A75925-C1F8-41EE-AD0D-BF2D4A954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4" y="-819945"/>
                <a:ext cx="49212" cy="49213"/>
              </a:xfrm>
              <a:custGeom>
                <a:avLst/>
                <a:gdLst>
                  <a:gd name="T0" fmla="*/ 21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4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9 w 31"/>
                  <a:gd name="T13" fmla="*/ 19 h 31"/>
                  <a:gd name="T14" fmla="*/ 5 w 31"/>
                  <a:gd name="T15" fmla="*/ 31 h 31"/>
                  <a:gd name="T16" fmla="*/ 14 w 31"/>
                  <a:gd name="T17" fmla="*/ 24 h 31"/>
                  <a:gd name="T18" fmla="*/ 23 w 31"/>
                  <a:gd name="T19" fmla="*/ 31 h 31"/>
                  <a:gd name="T20" fmla="*/ 21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9" y="19"/>
                    </a:lnTo>
                    <a:lnTo>
                      <a:pt x="5" y="31"/>
                    </a:lnTo>
                    <a:lnTo>
                      <a:pt x="14" y="24"/>
                    </a:lnTo>
                    <a:lnTo>
                      <a:pt x="23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9" name="Freeform 75">
                <a:extLst>
                  <a:ext uri="{FF2B5EF4-FFF2-40B4-BE49-F238E27FC236}">
                    <a16:creationId xmlns:a16="http://schemas.microsoft.com/office/drawing/2014/main" id="{4EAC4560-995B-4158-9211-20EA984E7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6889" y="-819945"/>
                <a:ext cx="49212" cy="49213"/>
              </a:xfrm>
              <a:custGeom>
                <a:avLst/>
                <a:gdLst>
                  <a:gd name="T0" fmla="*/ 21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7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10 w 31"/>
                  <a:gd name="T13" fmla="*/ 19 h 31"/>
                  <a:gd name="T14" fmla="*/ 7 w 31"/>
                  <a:gd name="T15" fmla="*/ 31 h 31"/>
                  <a:gd name="T16" fmla="*/ 17 w 31"/>
                  <a:gd name="T17" fmla="*/ 24 h 31"/>
                  <a:gd name="T18" fmla="*/ 26 w 31"/>
                  <a:gd name="T19" fmla="*/ 31 h 31"/>
                  <a:gd name="T20" fmla="*/ 21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7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6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0" name="Freeform 76">
                <a:extLst>
                  <a:ext uri="{FF2B5EF4-FFF2-40B4-BE49-F238E27FC236}">
                    <a16:creationId xmlns:a16="http://schemas.microsoft.com/office/drawing/2014/main" id="{11BABE86-593A-4A94-9C90-C6CF717C7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7901" y="-775495"/>
                <a:ext cx="49212" cy="49213"/>
              </a:xfrm>
              <a:custGeom>
                <a:avLst/>
                <a:gdLst>
                  <a:gd name="T0" fmla="*/ 22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4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10 w 31"/>
                  <a:gd name="T13" fmla="*/ 19 h 31"/>
                  <a:gd name="T14" fmla="*/ 5 w 31"/>
                  <a:gd name="T15" fmla="*/ 31 h 31"/>
                  <a:gd name="T16" fmla="*/ 14 w 31"/>
                  <a:gd name="T17" fmla="*/ 24 h 31"/>
                  <a:gd name="T18" fmla="*/ 24 w 31"/>
                  <a:gd name="T19" fmla="*/ 31 h 31"/>
                  <a:gd name="T20" fmla="*/ 22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2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5" y="31"/>
                    </a:lnTo>
                    <a:lnTo>
                      <a:pt x="14" y="24"/>
                    </a:lnTo>
                    <a:lnTo>
                      <a:pt x="24" y="31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1" name="Freeform 77">
                <a:extLst>
                  <a:ext uri="{FF2B5EF4-FFF2-40B4-BE49-F238E27FC236}">
                    <a16:creationId xmlns:a16="http://schemas.microsoft.com/office/drawing/2014/main" id="{7D229B27-C307-43DE-A98B-1E6076C58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1539" y="-775495"/>
                <a:ext cx="52387" cy="49213"/>
              </a:xfrm>
              <a:custGeom>
                <a:avLst/>
                <a:gdLst>
                  <a:gd name="T0" fmla="*/ 21 w 33"/>
                  <a:gd name="T1" fmla="*/ 19 h 31"/>
                  <a:gd name="T2" fmla="*/ 33 w 33"/>
                  <a:gd name="T3" fmla="*/ 12 h 31"/>
                  <a:gd name="T4" fmla="*/ 18 w 33"/>
                  <a:gd name="T5" fmla="*/ 12 h 31"/>
                  <a:gd name="T6" fmla="*/ 16 w 33"/>
                  <a:gd name="T7" fmla="*/ 0 h 31"/>
                  <a:gd name="T8" fmla="*/ 11 w 33"/>
                  <a:gd name="T9" fmla="*/ 12 h 31"/>
                  <a:gd name="T10" fmla="*/ 0 w 33"/>
                  <a:gd name="T11" fmla="*/ 12 h 31"/>
                  <a:gd name="T12" fmla="*/ 9 w 33"/>
                  <a:gd name="T13" fmla="*/ 19 h 31"/>
                  <a:gd name="T14" fmla="*/ 7 w 33"/>
                  <a:gd name="T15" fmla="*/ 31 h 31"/>
                  <a:gd name="T16" fmla="*/ 16 w 33"/>
                  <a:gd name="T17" fmla="*/ 24 h 31"/>
                  <a:gd name="T18" fmla="*/ 26 w 33"/>
                  <a:gd name="T19" fmla="*/ 31 h 31"/>
                  <a:gd name="T20" fmla="*/ 21 w 33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21" y="19"/>
                    </a:moveTo>
                    <a:lnTo>
                      <a:pt x="33" y="12"/>
                    </a:lnTo>
                    <a:lnTo>
                      <a:pt x="18" y="12"/>
                    </a:lnTo>
                    <a:lnTo>
                      <a:pt x="16" y="0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9" y="19"/>
                    </a:lnTo>
                    <a:lnTo>
                      <a:pt x="7" y="31"/>
                    </a:lnTo>
                    <a:lnTo>
                      <a:pt x="16" y="24"/>
                    </a:lnTo>
                    <a:lnTo>
                      <a:pt x="26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2" name="Freeform 78">
                <a:extLst>
                  <a:ext uri="{FF2B5EF4-FFF2-40B4-BE49-F238E27FC236}">
                    <a16:creationId xmlns:a16="http://schemas.microsoft.com/office/drawing/2014/main" id="{F16D4C9A-D1D0-443F-8C6C-E1422D5D6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3589" y="-775495"/>
                <a:ext cx="49212" cy="49213"/>
              </a:xfrm>
              <a:custGeom>
                <a:avLst/>
                <a:gdLst>
                  <a:gd name="T0" fmla="*/ 21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4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10 w 31"/>
                  <a:gd name="T13" fmla="*/ 19 h 31"/>
                  <a:gd name="T14" fmla="*/ 5 w 31"/>
                  <a:gd name="T15" fmla="*/ 31 h 31"/>
                  <a:gd name="T16" fmla="*/ 14 w 31"/>
                  <a:gd name="T17" fmla="*/ 24 h 31"/>
                  <a:gd name="T18" fmla="*/ 26 w 31"/>
                  <a:gd name="T19" fmla="*/ 31 h 31"/>
                  <a:gd name="T20" fmla="*/ 21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5" y="31"/>
                    </a:lnTo>
                    <a:lnTo>
                      <a:pt x="14" y="24"/>
                    </a:lnTo>
                    <a:lnTo>
                      <a:pt x="26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3" name="Freeform 79">
                <a:extLst>
                  <a:ext uri="{FF2B5EF4-FFF2-40B4-BE49-F238E27FC236}">
                    <a16:creationId xmlns:a16="http://schemas.microsoft.com/office/drawing/2014/main" id="{16BCBA55-69DC-45A0-979E-C7F027194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8814" y="-775495"/>
                <a:ext cx="52387" cy="49213"/>
              </a:xfrm>
              <a:custGeom>
                <a:avLst/>
                <a:gdLst>
                  <a:gd name="T0" fmla="*/ 24 w 33"/>
                  <a:gd name="T1" fmla="*/ 19 h 31"/>
                  <a:gd name="T2" fmla="*/ 33 w 33"/>
                  <a:gd name="T3" fmla="*/ 12 h 31"/>
                  <a:gd name="T4" fmla="*/ 22 w 33"/>
                  <a:gd name="T5" fmla="*/ 12 h 31"/>
                  <a:gd name="T6" fmla="*/ 17 w 33"/>
                  <a:gd name="T7" fmla="*/ 0 h 31"/>
                  <a:gd name="T8" fmla="*/ 12 w 33"/>
                  <a:gd name="T9" fmla="*/ 12 h 31"/>
                  <a:gd name="T10" fmla="*/ 0 w 33"/>
                  <a:gd name="T11" fmla="*/ 12 h 31"/>
                  <a:gd name="T12" fmla="*/ 10 w 33"/>
                  <a:gd name="T13" fmla="*/ 19 h 31"/>
                  <a:gd name="T14" fmla="*/ 7 w 33"/>
                  <a:gd name="T15" fmla="*/ 31 h 31"/>
                  <a:gd name="T16" fmla="*/ 17 w 33"/>
                  <a:gd name="T17" fmla="*/ 24 h 31"/>
                  <a:gd name="T18" fmla="*/ 26 w 33"/>
                  <a:gd name="T19" fmla="*/ 31 h 31"/>
                  <a:gd name="T20" fmla="*/ 24 w 33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24" y="19"/>
                    </a:moveTo>
                    <a:lnTo>
                      <a:pt x="33" y="12"/>
                    </a:lnTo>
                    <a:lnTo>
                      <a:pt x="22" y="12"/>
                    </a:lnTo>
                    <a:lnTo>
                      <a:pt x="17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6" y="31"/>
                    </a:lnTo>
                    <a:lnTo>
                      <a:pt x="2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4" name="Freeform 80">
                <a:extLst>
                  <a:ext uri="{FF2B5EF4-FFF2-40B4-BE49-F238E27FC236}">
                    <a16:creationId xmlns:a16="http://schemas.microsoft.com/office/drawing/2014/main" id="{BA4E63F2-B6F0-4AA5-9A26-4ECDCDDA1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276" y="-775495"/>
                <a:ext cx="49212" cy="49213"/>
              </a:xfrm>
              <a:custGeom>
                <a:avLst/>
                <a:gdLst>
                  <a:gd name="T0" fmla="*/ 21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6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9 w 31"/>
                  <a:gd name="T13" fmla="*/ 19 h 31"/>
                  <a:gd name="T14" fmla="*/ 5 w 31"/>
                  <a:gd name="T15" fmla="*/ 31 h 31"/>
                  <a:gd name="T16" fmla="*/ 16 w 31"/>
                  <a:gd name="T17" fmla="*/ 24 h 31"/>
                  <a:gd name="T18" fmla="*/ 26 w 31"/>
                  <a:gd name="T19" fmla="*/ 31 h 31"/>
                  <a:gd name="T20" fmla="*/ 21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6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9" y="19"/>
                    </a:lnTo>
                    <a:lnTo>
                      <a:pt x="5" y="31"/>
                    </a:lnTo>
                    <a:lnTo>
                      <a:pt x="16" y="24"/>
                    </a:lnTo>
                    <a:lnTo>
                      <a:pt x="26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5" name="Freeform 81">
                <a:extLst>
                  <a:ext uri="{FF2B5EF4-FFF2-40B4-BE49-F238E27FC236}">
                    <a16:creationId xmlns:a16="http://schemas.microsoft.com/office/drawing/2014/main" id="{5FC72FFB-7BC4-4B07-87C4-1CCD71505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3464" y="-726282"/>
                <a:ext cx="52387" cy="46038"/>
              </a:xfrm>
              <a:custGeom>
                <a:avLst/>
                <a:gdLst>
                  <a:gd name="T0" fmla="*/ 23 w 33"/>
                  <a:gd name="T1" fmla="*/ 17 h 29"/>
                  <a:gd name="T2" fmla="*/ 33 w 33"/>
                  <a:gd name="T3" fmla="*/ 10 h 29"/>
                  <a:gd name="T4" fmla="*/ 21 w 33"/>
                  <a:gd name="T5" fmla="*/ 10 h 29"/>
                  <a:gd name="T6" fmla="*/ 16 w 33"/>
                  <a:gd name="T7" fmla="*/ 0 h 29"/>
                  <a:gd name="T8" fmla="*/ 14 w 33"/>
                  <a:gd name="T9" fmla="*/ 10 h 29"/>
                  <a:gd name="T10" fmla="*/ 0 w 33"/>
                  <a:gd name="T11" fmla="*/ 10 h 29"/>
                  <a:gd name="T12" fmla="*/ 12 w 33"/>
                  <a:gd name="T13" fmla="*/ 17 h 29"/>
                  <a:gd name="T14" fmla="*/ 7 w 33"/>
                  <a:gd name="T15" fmla="*/ 29 h 29"/>
                  <a:gd name="T16" fmla="*/ 16 w 33"/>
                  <a:gd name="T17" fmla="*/ 21 h 29"/>
                  <a:gd name="T18" fmla="*/ 26 w 33"/>
                  <a:gd name="T19" fmla="*/ 29 h 29"/>
                  <a:gd name="T20" fmla="*/ 23 w 33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9">
                    <a:moveTo>
                      <a:pt x="23" y="17"/>
                    </a:moveTo>
                    <a:lnTo>
                      <a:pt x="33" y="10"/>
                    </a:lnTo>
                    <a:lnTo>
                      <a:pt x="21" y="10"/>
                    </a:lnTo>
                    <a:lnTo>
                      <a:pt x="16" y="0"/>
                    </a:lnTo>
                    <a:lnTo>
                      <a:pt x="14" y="10"/>
                    </a:lnTo>
                    <a:lnTo>
                      <a:pt x="0" y="10"/>
                    </a:lnTo>
                    <a:lnTo>
                      <a:pt x="12" y="17"/>
                    </a:lnTo>
                    <a:lnTo>
                      <a:pt x="7" y="29"/>
                    </a:lnTo>
                    <a:lnTo>
                      <a:pt x="16" y="21"/>
                    </a:lnTo>
                    <a:lnTo>
                      <a:pt x="26" y="29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6" name="Freeform 82">
                <a:extLst>
                  <a:ext uri="{FF2B5EF4-FFF2-40B4-BE49-F238E27FC236}">
                    <a16:creationId xmlns:a16="http://schemas.microsoft.com/office/drawing/2014/main" id="{532F1AFF-9399-438D-A337-B4297420A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25514" y="-726282"/>
                <a:ext cx="49212" cy="46038"/>
              </a:xfrm>
              <a:custGeom>
                <a:avLst/>
                <a:gdLst>
                  <a:gd name="T0" fmla="*/ 22 w 31"/>
                  <a:gd name="T1" fmla="*/ 17 h 29"/>
                  <a:gd name="T2" fmla="*/ 31 w 31"/>
                  <a:gd name="T3" fmla="*/ 10 h 29"/>
                  <a:gd name="T4" fmla="*/ 19 w 31"/>
                  <a:gd name="T5" fmla="*/ 10 h 29"/>
                  <a:gd name="T6" fmla="*/ 17 w 31"/>
                  <a:gd name="T7" fmla="*/ 0 h 29"/>
                  <a:gd name="T8" fmla="*/ 12 w 31"/>
                  <a:gd name="T9" fmla="*/ 10 h 29"/>
                  <a:gd name="T10" fmla="*/ 0 w 31"/>
                  <a:gd name="T11" fmla="*/ 10 h 29"/>
                  <a:gd name="T12" fmla="*/ 10 w 31"/>
                  <a:gd name="T13" fmla="*/ 17 h 29"/>
                  <a:gd name="T14" fmla="*/ 8 w 31"/>
                  <a:gd name="T15" fmla="*/ 29 h 29"/>
                  <a:gd name="T16" fmla="*/ 17 w 31"/>
                  <a:gd name="T17" fmla="*/ 21 h 29"/>
                  <a:gd name="T18" fmla="*/ 26 w 31"/>
                  <a:gd name="T19" fmla="*/ 29 h 29"/>
                  <a:gd name="T20" fmla="*/ 22 w 31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22" y="17"/>
                    </a:moveTo>
                    <a:lnTo>
                      <a:pt x="31" y="10"/>
                    </a:lnTo>
                    <a:lnTo>
                      <a:pt x="19" y="10"/>
                    </a:lnTo>
                    <a:lnTo>
                      <a:pt x="17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0" y="17"/>
                    </a:lnTo>
                    <a:lnTo>
                      <a:pt x="8" y="29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7" name="Freeform 83">
                <a:extLst>
                  <a:ext uri="{FF2B5EF4-FFF2-40B4-BE49-F238E27FC236}">
                    <a16:creationId xmlns:a16="http://schemas.microsoft.com/office/drawing/2014/main" id="{9ACEED4E-C3BC-43E3-92F1-33991DBA0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5976" y="-726282"/>
                <a:ext cx="49212" cy="46038"/>
              </a:xfrm>
              <a:custGeom>
                <a:avLst/>
                <a:gdLst>
                  <a:gd name="T0" fmla="*/ 21 w 31"/>
                  <a:gd name="T1" fmla="*/ 17 h 29"/>
                  <a:gd name="T2" fmla="*/ 31 w 31"/>
                  <a:gd name="T3" fmla="*/ 10 h 29"/>
                  <a:gd name="T4" fmla="*/ 19 w 31"/>
                  <a:gd name="T5" fmla="*/ 10 h 29"/>
                  <a:gd name="T6" fmla="*/ 14 w 31"/>
                  <a:gd name="T7" fmla="*/ 0 h 29"/>
                  <a:gd name="T8" fmla="*/ 12 w 31"/>
                  <a:gd name="T9" fmla="*/ 10 h 29"/>
                  <a:gd name="T10" fmla="*/ 0 w 31"/>
                  <a:gd name="T11" fmla="*/ 10 h 29"/>
                  <a:gd name="T12" fmla="*/ 9 w 31"/>
                  <a:gd name="T13" fmla="*/ 17 h 29"/>
                  <a:gd name="T14" fmla="*/ 5 w 31"/>
                  <a:gd name="T15" fmla="*/ 29 h 29"/>
                  <a:gd name="T16" fmla="*/ 14 w 31"/>
                  <a:gd name="T17" fmla="*/ 21 h 29"/>
                  <a:gd name="T18" fmla="*/ 24 w 31"/>
                  <a:gd name="T19" fmla="*/ 29 h 29"/>
                  <a:gd name="T20" fmla="*/ 21 w 31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21" y="17"/>
                    </a:moveTo>
                    <a:lnTo>
                      <a:pt x="31" y="10"/>
                    </a:lnTo>
                    <a:lnTo>
                      <a:pt x="19" y="10"/>
                    </a:lnTo>
                    <a:lnTo>
                      <a:pt x="14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9" y="17"/>
                    </a:lnTo>
                    <a:lnTo>
                      <a:pt x="5" y="29"/>
                    </a:lnTo>
                    <a:lnTo>
                      <a:pt x="14" y="21"/>
                    </a:lnTo>
                    <a:lnTo>
                      <a:pt x="24" y="29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8" name="Freeform 84">
                <a:extLst>
                  <a:ext uri="{FF2B5EF4-FFF2-40B4-BE49-F238E27FC236}">
                    <a16:creationId xmlns:a16="http://schemas.microsoft.com/office/drawing/2014/main" id="{1587F967-8A78-4DA3-B6B2-21ED3A597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1201" y="-726282"/>
                <a:ext cx="49212" cy="46038"/>
              </a:xfrm>
              <a:custGeom>
                <a:avLst/>
                <a:gdLst>
                  <a:gd name="T0" fmla="*/ 22 w 31"/>
                  <a:gd name="T1" fmla="*/ 17 h 29"/>
                  <a:gd name="T2" fmla="*/ 31 w 31"/>
                  <a:gd name="T3" fmla="*/ 10 h 29"/>
                  <a:gd name="T4" fmla="*/ 19 w 31"/>
                  <a:gd name="T5" fmla="*/ 10 h 29"/>
                  <a:gd name="T6" fmla="*/ 17 w 31"/>
                  <a:gd name="T7" fmla="*/ 0 h 29"/>
                  <a:gd name="T8" fmla="*/ 12 w 31"/>
                  <a:gd name="T9" fmla="*/ 10 h 29"/>
                  <a:gd name="T10" fmla="*/ 0 w 31"/>
                  <a:gd name="T11" fmla="*/ 10 h 29"/>
                  <a:gd name="T12" fmla="*/ 10 w 31"/>
                  <a:gd name="T13" fmla="*/ 17 h 29"/>
                  <a:gd name="T14" fmla="*/ 7 w 31"/>
                  <a:gd name="T15" fmla="*/ 29 h 29"/>
                  <a:gd name="T16" fmla="*/ 17 w 31"/>
                  <a:gd name="T17" fmla="*/ 21 h 29"/>
                  <a:gd name="T18" fmla="*/ 26 w 31"/>
                  <a:gd name="T19" fmla="*/ 29 h 29"/>
                  <a:gd name="T20" fmla="*/ 22 w 31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22" y="17"/>
                    </a:moveTo>
                    <a:lnTo>
                      <a:pt x="31" y="10"/>
                    </a:lnTo>
                    <a:lnTo>
                      <a:pt x="19" y="10"/>
                    </a:lnTo>
                    <a:lnTo>
                      <a:pt x="17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0" y="17"/>
                    </a:lnTo>
                    <a:lnTo>
                      <a:pt x="7" y="29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9" name="Freeform 85">
                <a:extLst>
                  <a:ext uri="{FF2B5EF4-FFF2-40B4-BE49-F238E27FC236}">
                    <a16:creationId xmlns:a16="http://schemas.microsoft.com/office/drawing/2014/main" id="{82DE9A05-F01F-4DF7-8275-825AE742F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4" y="-726282"/>
                <a:ext cx="49212" cy="46038"/>
              </a:xfrm>
              <a:custGeom>
                <a:avLst/>
                <a:gdLst>
                  <a:gd name="T0" fmla="*/ 21 w 31"/>
                  <a:gd name="T1" fmla="*/ 17 h 29"/>
                  <a:gd name="T2" fmla="*/ 31 w 31"/>
                  <a:gd name="T3" fmla="*/ 10 h 29"/>
                  <a:gd name="T4" fmla="*/ 19 w 31"/>
                  <a:gd name="T5" fmla="*/ 10 h 29"/>
                  <a:gd name="T6" fmla="*/ 14 w 31"/>
                  <a:gd name="T7" fmla="*/ 0 h 29"/>
                  <a:gd name="T8" fmla="*/ 12 w 31"/>
                  <a:gd name="T9" fmla="*/ 10 h 29"/>
                  <a:gd name="T10" fmla="*/ 0 w 31"/>
                  <a:gd name="T11" fmla="*/ 10 h 29"/>
                  <a:gd name="T12" fmla="*/ 9 w 31"/>
                  <a:gd name="T13" fmla="*/ 17 h 29"/>
                  <a:gd name="T14" fmla="*/ 5 w 31"/>
                  <a:gd name="T15" fmla="*/ 29 h 29"/>
                  <a:gd name="T16" fmla="*/ 14 w 31"/>
                  <a:gd name="T17" fmla="*/ 21 h 29"/>
                  <a:gd name="T18" fmla="*/ 23 w 31"/>
                  <a:gd name="T19" fmla="*/ 29 h 29"/>
                  <a:gd name="T20" fmla="*/ 21 w 31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21" y="17"/>
                    </a:moveTo>
                    <a:lnTo>
                      <a:pt x="31" y="10"/>
                    </a:lnTo>
                    <a:lnTo>
                      <a:pt x="19" y="10"/>
                    </a:lnTo>
                    <a:lnTo>
                      <a:pt x="14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9" y="17"/>
                    </a:lnTo>
                    <a:lnTo>
                      <a:pt x="5" y="29"/>
                    </a:lnTo>
                    <a:lnTo>
                      <a:pt x="14" y="21"/>
                    </a:lnTo>
                    <a:lnTo>
                      <a:pt x="23" y="29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0" name="Freeform 86">
                <a:extLst>
                  <a:ext uri="{FF2B5EF4-FFF2-40B4-BE49-F238E27FC236}">
                    <a16:creationId xmlns:a16="http://schemas.microsoft.com/office/drawing/2014/main" id="{0E0AD4DA-F054-40E3-9D63-B0E180456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6889" y="-726282"/>
                <a:ext cx="49212" cy="46038"/>
              </a:xfrm>
              <a:custGeom>
                <a:avLst/>
                <a:gdLst>
                  <a:gd name="T0" fmla="*/ 21 w 31"/>
                  <a:gd name="T1" fmla="*/ 17 h 29"/>
                  <a:gd name="T2" fmla="*/ 31 w 31"/>
                  <a:gd name="T3" fmla="*/ 10 h 29"/>
                  <a:gd name="T4" fmla="*/ 19 w 31"/>
                  <a:gd name="T5" fmla="*/ 10 h 29"/>
                  <a:gd name="T6" fmla="*/ 17 w 31"/>
                  <a:gd name="T7" fmla="*/ 0 h 29"/>
                  <a:gd name="T8" fmla="*/ 12 w 31"/>
                  <a:gd name="T9" fmla="*/ 10 h 29"/>
                  <a:gd name="T10" fmla="*/ 0 w 31"/>
                  <a:gd name="T11" fmla="*/ 10 h 29"/>
                  <a:gd name="T12" fmla="*/ 10 w 31"/>
                  <a:gd name="T13" fmla="*/ 17 h 29"/>
                  <a:gd name="T14" fmla="*/ 7 w 31"/>
                  <a:gd name="T15" fmla="*/ 29 h 29"/>
                  <a:gd name="T16" fmla="*/ 17 w 31"/>
                  <a:gd name="T17" fmla="*/ 21 h 29"/>
                  <a:gd name="T18" fmla="*/ 26 w 31"/>
                  <a:gd name="T19" fmla="*/ 29 h 29"/>
                  <a:gd name="T20" fmla="*/ 21 w 31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21" y="17"/>
                    </a:moveTo>
                    <a:lnTo>
                      <a:pt x="31" y="10"/>
                    </a:lnTo>
                    <a:lnTo>
                      <a:pt x="19" y="10"/>
                    </a:lnTo>
                    <a:lnTo>
                      <a:pt x="17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0" y="17"/>
                    </a:lnTo>
                    <a:lnTo>
                      <a:pt x="7" y="29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1" name="Freeform 87">
                <a:extLst>
                  <a:ext uri="{FF2B5EF4-FFF2-40B4-BE49-F238E27FC236}">
                    <a16:creationId xmlns:a16="http://schemas.microsoft.com/office/drawing/2014/main" id="{15B9E370-02D6-4F5A-A595-893DC7976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7901" y="-680245"/>
                <a:ext cx="49212" cy="44450"/>
              </a:xfrm>
              <a:custGeom>
                <a:avLst/>
                <a:gdLst>
                  <a:gd name="T0" fmla="*/ 22 w 31"/>
                  <a:gd name="T1" fmla="*/ 18 h 28"/>
                  <a:gd name="T2" fmla="*/ 31 w 31"/>
                  <a:gd name="T3" fmla="*/ 11 h 28"/>
                  <a:gd name="T4" fmla="*/ 19 w 31"/>
                  <a:gd name="T5" fmla="*/ 11 h 28"/>
                  <a:gd name="T6" fmla="*/ 14 w 31"/>
                  <a:gd name="T7" fmla="*/ 0 h 28"/>
                  <a:gd name="T8" fmla="*/ 12 w 31"/>
                  <a:gd name="T9" fmla="*/ 11 h 28"/>
                  <a:gd name="T10" fmla="*/ 0 w 31"/>
                  <a:gd name="T11" fmla="*/ 11 h 28"/>
                  <a:gd name="T12" fmla="*/ 10 w 31"/>
                  <a:gd name="T13" fmla="*/ 18 h 28"/>
                  <a:gd name="T14" fmla="*/ 5 w 31"/>
                  <a:gd name="T15" fmla="*/ 28 h 28"/>
                  <a:gd name="T16" fmla="*/ 14 w 31"/>
                  <a:gd name="T17" fmla="*/ 21 h 28"/>
                  <a:gd name="T18" fmla="*/ 24 w 31"/>
                  <a:gd name="T19" fmla="*/ 28 h 28"/>
                  <a:gd name="T20" fmla="*/ 22 w 31"/>
                  <a:gd name="T2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22" y="18"/>
                    </a:moveTo>
                    <a:lnTo>
                      <a:pt x="31" y="11"/>
                    </a:lnTo>
                    <a:lnTo>
                      <a:pt x="19" y="11"/>
                    </a:lnTo>
                    <a:lnTo>
                      <a:pt x="14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10" y="18"/>
                    </a:lnTo>
                    <a:lnTo>
                      <a:pt x="5" y="28"/>
                    </a:lnTo>
                    <a:lnTo>
                      <a:pt x="14" y="21"/>
                    </a:lnTo>
                    <a:lnTo>
                      <a:pt x="24" y="28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2" name="Freeform 88">
                <a:extLst>
                  <a:ext uri="{FF2B5EF4-FFF2-40B4-BE49-F238E27FC236}">
                    <a16:creationId xmlns:a16="http://schemas.microsoft.com/office/drawing/2014/main" id="{0B3B2A7F-67E2-46D4-BF45-9A65BFDC0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1539" y="-680245"/>
                <a:ext cx="52387" cy="44450"/>
              </a:xfrm>
              <a:custGeom>
                <a:avLst/>
                <a:gdLst>
                  <a:gd name="T0" fmla="*/ 21 w 33"/>
                  <a:gd name="T1" fmla="*/ 18 h 28"/>
                  <a:gd name="T2" fmla="*/ 33 w 33"/>
                  <a:gd name="T3" fmla="*/ 11 h 28"/>
                  <a:gd name="T4" fmla="*/ 18 w 33"/>
                  <a:gd name="T5" fmla="*/ 11 h 28"/>
                  <a:gd name="T6" fmla="*/ 16 w 33"/>
                  <a:gd name="T7" fmla="*/ 0 h 28"/>
                  <a:gd name="T8" fmla="*/ 11 w 33"/>
                  <a:gd name="T9" fmla="*/ 11 h 28"/>
                  <a:gd name="T10" fmla="*/ 0 w 33"/>
                  <a:gd name="T11" fmla="*/ 11 h 28"/>
                  <a:gd name="T12" fmla="*/ 9 w 33"/>
                  <a:gd name="T13" fmla="*/ 18 h 28"/>
                  <a:gd name="T14" fmla="*/ 7 w 33"/>
                  <a:gd name="T15" fmla="*/ 28 h 28"/>
                  <a:gd name="T16" fmla="*/ 16 w 33"/>
                  <a:gd name="T17" fmla="*/ 21 h 28"/>
                  <a:gd name="T18" fmla="*/ 26 w 33"/>
                  <a:gd name="T19" fmla="*/ 28 h 28"/>
                  <a:gd name="T20" fmla="*/ 21 w 33"/>
                  <a:gd name="T2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8">
                    <a:moveTo>
                      <a:pt x="21" y="18"/>
                    </a:moveTo>
                    <a:lnTo>
                      <a:pt x="33" y="11"/>
                    </a:lnTo>
                    <a:lnTo>
                      <a:pt x="18" y="11"/>
                    </a:lnTo>
                    <a:lnTo>
                      <a:pt x="16" y="0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9" y="18"/>
                    </a:lnTo>
                    <a:lnTo>
                      <a:pt x="7" y="28"/>
                    </a:lnTo>
                    <a:lnTo>
                      <a:pt x="16" y="21"/>
                    </a:lnTo>
                    <a:lnTo>
                      <a:pt x="26" y="28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3" name="Freeform 89">
                <a:extLst>
                  <a:ext uri="{FF2B5EF4-FFF2-40B4-BE49-F238E27FC236}">
                    <a16:creationId xmlns:a16="http://schemas.microsoft.com/office/drawing/2014/main" id="{82058A3F-FFB7-4E51-9504-37AA3CE3F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3589" y="-680245"/>
                <a:ext cx="49212" cy="44450"/>
              </a:xfrm>
              <a:custGeom>
                <a:avLst/>
                <a:gdLst>
                  <a:gd name="T0" fmla="*/ 21 w 31"/>
                  <a:gd name="T1" fmla="*/ 18 h 28"/>
                  <a:gd name="T2" fmla="*/ 31 w 31"/>
                  <a:gd name="T3" fmla="*/ 11 h 28"/>
                  <a:gd name="T4" fmla="*/ 19 w 31"/>
                  <a:gd name="T5" fmla="*/ 11 h 28"/>
                  <a:gd name="T6" fmla="*/ 14 w 31"/>
                  <a:gd name="T7" fmla="*/ 0 h 28"/>
                  <a:gd name="T8" fmla="*/ 12 w 31"/>
                  <a:gd name="T9" fmla="*/ 11 h 28"/>
                  <a:gd name="T10" fmla="*/ 0 w 31"/>
                  <a:gd name="T11" fmla="*/ 11 h 28"/>
                  <a:gd name="T12" fmla="*/ 10 w 31"/>
                  <a:gd name="T13" fmla="*/ 18 h 28"/>
                  <a:gd name="T14" fmla="*/ 5 w 31"/>
                  <a:gd name="T15" fmla="*/ 28 h 28"/>
                  <a:gd name="T16" fmla="*/ 14 w 31"/>
                  <a:gd name="T17" fmla="*/ 21 h 28"/>
                  <a:gd name="T18" fmla="*/ 26 w 31"/>
                  <a:gd name="T19" fmla="*/ 28 h 28"/>
                  <a:gd name="T20" fmla="*/ 21 w 31"/>
                  <a:gd name="T2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21" y="18"/>
                    </a:moveTo>
                    <a:lnTo>
                      <a:pt x="31" y="11"/>
                    </a:lnTo>
                    <a:lnTo>
                      <a:pt x="19" y="11"/>
                    </a:lnTo>
                    <a:lnTo>
                      <a:pt x="14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10" y="18"/>
                    </a:lnTo>
                    <a:lnTo>
                      <a:pt x="5" y="28"/>
                    </a:lnTo>
                    <a:lnTo>
                      <a:pt x="14" y="21"/>
                    </a:lnTo>
                    <a:lnTo>
                      <a:pt x="26" y="28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4" name="Freeform 90">
                <a:extLst>
                  <a:ext uri="{FF2B5EF4-FFF2-40B4-BE49-F238E27FC236}">
                    <a16:creationId xmlns:a16="http://schemas.microsoft.com/office/drawing/2014/main" id="{502CF6A7-F8B3-4473-A557-0C4F8BD6A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8814" y="-680245"/>
                <a:ext cx="52387" cy="44450"/>
              </a:xfrm>
              <a:custGeom>
                <a:avLst/>
                <a:gdLst>
                  <a:gd name="T0" fmla="*/ 24 w 33"/>
                  <a:gd name="T1" fmla="*/ 18 h 28"/>
                  <a:gd name="T2" fmla="*/ 33 w 33"/>
                  <a:gd name="T3" fmla="*/ 11 h 28"/>
                  <a:gd name="T4" fmla="*/ 22 w 33"/>
                  <a:gd name="T5" fmla="*/ 11 h 28"/>
                  <a:gd name="T6" fmla="*/ 17 w 33"/>
                  <a:gd name="T7" fmla="*/ 0 h 28"/>
                  <a:gd name="T8" fmla="*/ 12 w 33"/>
                  <a:gd name="T9" fmla="*/ 11 h 28"/>
                  <a:gd name="T10" fmla="*/ 0 w 33"/>
                  <a:gd name="T11" fmla="*/ 11 h 28"/>
                  <a:gd name="T12" fmla="*/ 10 w 33"/>
                  <a:gd name="T13" fmla="*/ 18 h 28"/>
                  <a:gd name="T14" fmla="*/ 7 w 33"/>
                  <a:gd name="T15" fmla="*/ 28 h 28"/>
                  <a:gd name="T16" fmla="*/ 17 w 33"/>
                  <a:gd name="T17" fmla="*/ 21 h 28"/>
                  <a:gd name="T18" fmla="*/ 26 w 33"/>
                  <a:gd name="T19" fmla="*/ 28 h 28"/>
                  <a:gd name="T20" fmla="*/ 24 w 33"/>
                  <a:gd name="T2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8">
                    <a:moveTo>
                      <a:pt x="24" y="18"/>
                    </a:moveTo>
                    <a:lnTo>
                      <a:pt x="33" y="11"/>
                    </a:lnTo>
                    <a:lnTo>
                      <a:pt x="22" y="11"/>
                    </a:lnTo>
                    <a:lnTo>
                      <a:pt x="17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10" y="18"/>
                    </a:lnTo>
                    <a:lnTo>
                      <a:pt x="7" y="28"/>
                    </a:lnTo>
                    <a:lnTo>
                      <a:pt x="17" y="21"/>
                    </a:lnTo>
                    <a:lnTo>
                      <a:pt x="26" y="2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5" name="Freeform 91">
                <a:extLst>
                  <a:ext uri="{FF2B5EF4-FFF2-40B4-BE49-F238E27FC236}">
                    <a16:creationId xmlns:a16="http://schemas.microsoft.com/office/drawing/2014/main" id="{96F7427B-0AF6-4288-8CB5-C5D1A92AC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276" y="-680245"/>
                <a:ext cx="49212" cy="44450"/>
              </a:xfrm>
              <a:custGeom>
                <a:avLst/>
                <a:gdLst>
                  <a:gd name="T0" fmla="*/ 21 w 31"/>
                  <a:gd name="T1" fmla="*/ 18 h 28"/>
                  <a:gd name="T2" fmla="*/ 31 w 31"/>
                  <a:gd name="T3" fmla="*/ 11 h 28"/>
                  <a:gd name="T4" fmla="*/ 19 w 31"/>
                  <a:gd name="T5" fmla="*/ 11 h 28"/>
                  <a:gd name="T6" fmla="*/ 16 w 31"/>
                  <a:gd name="T7" fmla="*/ 0 h 28"/>
                  <a:gd name="T8" fmla="*/ 12 w 31"/>
                  <a:gd name="T9" fmla="*/ 11 h 28"/>
                  <a:gd name="T10" fmla="*/ 0 w 31"/>
                  <a:gd name="T11" fmla="*/ 11 h 28"/>
                  <a:gd name="T12" fmla="*/ 9 w 31"/>
                  <a:gd name="T13" fmla="*/ 18 h 28"/>
                  <a:gd name="T14" fmla="*/ 5 w 31"/>
                  <a:gd name="T15" fmla="*/ 28 h 28"/>
                  <a:gd name="T16" fmla="*/ 16 w 31"/>
                  <a:gd name="T17" fmla="*/ 21 h 28"/>
                  <a:gd name="T18" fmla="*/ 26 w 31"/>
                  <a:gd name="T19" fmla="*/ 28 h 28"/>
                  <a:gd name="T20" fmla="*/ 21 w 31"/>
                  <a:gd name="T2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21" y="18"/>
                    </a:moveTo>
                    <a:lnTo>
                      <a:pt x="31" y="11"/>
                    </a:lnTo>
                    <a:lnTo>
                      <a:pt x="19" y="11"/>
                    </a:lnTo>
                    <a:lnTo>
                      <a:pt x="16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9" y="18"/>
                    </a:lnTo>
                    <a:lnTo>
                      <a:pt x="5" y="28"/>
                    </a:lnTo>
                    <a:lnTo>
                      <a:pt x="16" y="21"/>
                    </a:lnTo>
                    <a:lnTo>
                      <a:pt x="26" y="28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6" name="Freeform 92">
                <a:extLst>
                  <a:ext uri="{FF2B5EF4-FFF2-40B4-BE49-F238E27FC236}">
                    <a16:creationId xmlns:a16="http://schemas.microsoft.com/office/drawing/2014/main" id="{289D800C-450B-4B12-81AF-B7AF41367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3464" y="-635795"/>
                <a:ext cx="52387" cy="49213"/>
              </a:xfrm>
              <a:custGeom>
                <a:avLst/>
                <a:gdLst>
                  <a:gd name="T0" fmla="*/ 23 w 33"/>
                  <a:gd name="T1" fmla="*/ 19 h 31"/>
                  <a:gd name="T2" fmla="*/ 33 w 33"/>
                  <a:gd name="T3" fmla="*/ 12 h 31"/>
                  <a:gd name="T4" fmla="*/ 21 w 33"/>
                  <a:gd name="T5" fmla="*/ 12 h 31"/>
                  <a:gd name="T6" fmla="*/ 16 w 33"/>
                  <a:gd name="T7" fmla="*/ 0 h 31"/>
                  <a:gd name="T8" fmla="*/ 14 w 33"/>
                  <a:gd name="T9" fmla="*/ 12 h 31"/>
                  <a:gd name="T10" fmla="*/ 0 w 33"/>
                  <a:gd name="T11" fmla="*/ 12 h 31"/>
                  <a:gd name="T12" fmla="*/ 12 w 33"/>
                  <a:gd name="T13" fmla="*/ 19 h 31"/>
                  <a:gd name="T14" fmla="*/ 7 w 33"/>
                  <a:gd name="T15" fmla="*/ 31 h 31"/>
                  <a:gd name="T16" fmla="*/ 16 w 33"/>
                  <a:gd name="T17" fmla="*/ 24 h 31"/>
                  <a:gd name="T18" fmla="*/ 26 w 33"/>
                  <a:gd name="T19" fmla="*/ 31 h 31"/>
                  <a:gd name="T20" fmla="*/ 23 w 33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23" y="19"/>
                    </a:moveTo>
                    <a:lnTo>
                      <a:pt x="33" y="12"/>
                    </a:lnTo>
                    <a:lnTo>
                      <a:pt x="21" y="12"/>
                    </a:lnTo>
                    <a:lnTo>
                      <a:pt x="16" y="0"/>
                    </a:lnTo>
                    <a:lnTo>
                      <a:pt x="14" y="12"/>
                    </a:lnTo>
                    <a:lnTo>
                      <a:pt x="0" y="12"/>
                    </a:lnTo>
                    <a:lnTo>
                      <a:pt x="12" y="19"/>
                    </a:lnTo>
                    <a:lnTo>
                      <a:pt x="7" y="31"/>
                    </a:lnTo>
                    <a:lnTo>
                      <a:pt x="16" y="24"/>
                    </a:lnTo>
                    <a:lnTo>
                      <a:pt x="26" y="31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7" name="Freeform 93">
                <a:extLst>
                  <a:ext uri="{FF2B5EF4-FFF2-40B4-BE49-F238E27FC236}">
                    <a16:creationId xmlns:a16="http://schemas.microsoft.com/office/drawing/2014/main" id="{7A13719F-7659-43D1-B5A0-024E61F70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25514" y="-635795"/>
                <a:ext cx="49212" cy="49213"/>
              </a:xfrm>
              <a:custGeom>
                <a:avLst/>
                <a:gdLst>
                  <a:gd name="T0" fmla="*/ 22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7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10 w 31"/>
                  <a:gd name="T13" fmla="*/ 19 h 31"/>
                  <a:gd name="T14" fmla="*/ 8 w 31"/>
                  <a:gd name="T15" fmla="*/ 31 h 31"/>
                  <a:gd name="T16" fmla="*/ 17 w 31"/>
                  <a:gd name="T17" fmla="*/ 24 h 31"/>
                  <a:gd name="T18" fmla="*/ 26 w 31"/>
                  <a:gd name="T19" fmla="*/ 31 h 31"/>
                  <a:gd name="T20" fmla="*/ 22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2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7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8" y="31"/>
                    </a:lnTo>
                    <a:lnTo>
                      <a:pt x="17" y="24"/>
                    </a:lnTo>
                    <a:lnTo>
                      <a:pt x="26" y="31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8" name="Freeform 94">
                <a:extLst>
                  <a:ext uri="{FF2B5EF4-FFF2-40B4-BE49-F238E27FC236}">
                    <a16:creationId xmlns:a16="http://schemas.microsoft.com/office/drawing/2014/main" id="{B30B8D67-EEEB-43FC-97CD-8A2F457A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5976" y="-635795"/>
                <a:ext cx="49212" cy="49213"/>
              </a:xfrm>
              <a:custGeom>
                <a:avLst/>
                <a:gdLst>
                  <a:gd name="T0" fmla="*/ 21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4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9 w 31"/>
                  <a:gd name="T13" fmla="*/ 19 h 31"/>
                  <a:gd name="T14" fmla="*/ 5 w 31"/>
                  <a:gd name="T15" fmla="*/ 31 h 31"/>
                  <a:gd name="T16" fmla="*/ 14 w 31"/>
                  <a:gd name="T17" fmla="*/ 24 h 31"/>
                  <a:gd name="T18" fmla="*/ 24 w 31"/>
                  <a:gd name="T19" fmla="*/ 31 h 31"/>
                  <a:gd name="T20" fmla="*/ 21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9" y="19"/>
                    </a:lnTo>
                    <a:lnTo>
                      <a:pt x="5" y="31"/>
                    </a:lnTo>
                    <a:lnTo>
                      <a:pt x="14" y="24"/>
                    </a:lnTo>
                    <a:lnTo>
                      <a:pt x="24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9" name="Freeform 95">
                <a:extLst>
                  <a:ext uri="{FF2B5EF4-FFF2-40B4-BE49-F238E27FC236}">
                    <a16:creationId xmlns:a16="http://schemas.microsoft.com/office/drawing/2014/main" id="{0848A519-F958-407C-8B29-5DDF615E5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1201" y="-635795"/>
                <a:ext cx="49212" cy="49213"/>
              </a:xfrm>
              <a:custGeom>
                <a:avLst/>
                <a:gdLst>
                  <a:gd name="T0" fmla="*/ 22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7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10 w 31"/>
                  <a:gd name="T13" fmla="*/ 19 h 31"/>
                  <a:gd name="T14" fmla="*/ 7 w 31"/>
                  <a:gd name="T15" fmla="*/ 31 h 31"/>
                  <a:gd name="T16" fmla="*/ 17 w 31"/>
                  <a:gd name="T17" fmla="*/ 24 h 31"/>
                  <a:gd name="T18" fmla="*/ 26 w 31"/>
                  <a:gd name="T19" fmla="*/ 31 h 31"/>
                  <a:gd name="T20" fmla="*/ 22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2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7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6" y="31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0" name="Freeform 96">
                <a:extLst>
                  <a:ext uri="{FF2B5EF4-FFF2-40B4-BE49-F238E27FC236}">
                    <a16:creationId xmlns:a16="http://schemas.microsoft.com/office/drawing/2014/main" id="{B733E27D-B8FD-4CFC-9874-67815C8D7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4" y="-635795"/>
                <a:ext cx="49212" cy="49213"/>
              </a:xfrm>
              <a:custGeom>
                <a:avLst/>
                <a:gdLst>
                  <a:gd name="T0" fmla="*/ 21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4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9 w 31"/>
                  <a:gd name="T13" fmla="*/ 19 h 31"/>
                  <a:gd name="T14" fmla="*/ 5 w 31"/>
                  <a:gd name="T15" fmla="*/ 31 h 31"/>
                  <a:gd name="T16" fmla="*/ 14 w 31"/>
                  <a:gd name="T17" fmla="*/ 24 h 31"/>
                  <a:gd name="T18" fmla="*/ 23 w 31"/>
                  <a:gd name="T19" fmla="*/ 31 h 31"/>
                  <a:gd name="T20" fmla="*/ 21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9" y="19"/>
                    </a:lnTo>
                    <a:lnTo>
                      <a:pt x="5" y="31"/>
                    </a:lnTo>
                    <a:lnTo>
                      <a:pt x="14" y="24"/>
                    </a:lnTo>
                    <a:lnTo>
                      <a:pt x="23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1" name="Freeform 97">
                <a:extLst>
                  <a:ext uri="{FF2B5EF4-FFF2-40B4-BE49-F238E27FC236}">
                    <a16:creationId xmlns:a16="http://schemas.microsoft.com/office/drawing/2014/main" id="{8B92D1FA-CD14-42A6-AC1F-AA2AA49B0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6889" y="-635795"/>
                <a:ext cx="49212" cy="49213"/>
              </a:xfrm>
              <a:custGeom>
                <a:avLst/>
                <a:gdLst>
                  <a:gd name="T0" fmla="*/ 21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7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10 w 31"/>
                  <a:gd name="T13" fmla="*/ 19 h 31"/>
                  <a:gd name="T14" fmla="*/ 7 w 31"/>
                  <a:gd name="T15" fmla="*/ 31 h 31"/>
                  <a:gd name="T16" fmla="*/ 17 w 31"/>
                  <a:gd name="T17" fmla="*/ 24 h 31"/>
                  <a:gd name="T18" fmla="*/ 26 w 31"/>
                  <a:gd name="T19" fmla="*/ 31 h 31"/>
                  <a:gd name="T20" fmla="*/ 21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7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6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2" name="Freeform 98">
                <a:extLst>
                  <a:ext uri="{FF2B5EF4-FFF2-40B4-BE49-F238E27FC236}">
                    <a16:creationId xmlns:a16="http://schemas.microsoft.com/office/drawing/2014/main" id="{984EEC83-3E7B-4EC2-9224-36410CDFF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7901" y="-591345"/>
                <a:ext cx="49212" cy="49213"/>
              </a:xfrm>
              <a:custGeom>
                <a:avLst/>
                <a:gdLst>
                  <a:gd name="T0" fmla="*/ 22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4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10 w 31"/>
                  <a:gd name="T13" fmla="*/ 19 h 31"/>
                  <a:gd name="T14" fmla="*/ 5 w 31"/>
                  <a:gd name="T15" fmla="*/ 31 h 31"/>
                  <a:gd name="T16" fmla="*/ 14 w 31"/>
                  <a:gd name="T17" fmla="*/ 24 h 31"/>
                  <a:gd name="T18" fmla="*/ 24 w 31"/>
                  <a:gd name="T19" fmla="*/ 31 h 31"/>
                  <a:gd name="T20" fmla="*/ 22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2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5" y="31"/>
                    </a:lnTo>
                    <a:lnTo>
                      <a:pt x="14" y="24"/>
                    </a:lnTo>
                    <a:lnTo>
                      <a:pt x="24" y="31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3" name="Freeform 99">
                <a:extLst>
                  <a:ext uri="{FF2B5EF4-FFF2-40B4-BE49-F238E27FC236}">
                    <a16:creationId xmlns:a16="http://schemas.microsoft.com/office/drawing/2014/main" id="{CBE53C2D-EA43-4BB9-9CB6-7BA427E5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1539" y="-591345"/>
                <a:ext cx="52387" cy="49213"/>
              </a:xfrm>
              <a:custGeom>
                <a:avLst/>
                <a:gdLst>
                  <a:gd name="T0" fmla="*/ 21 w 33"/>
                  <a:gd name="T1" fmla="*/ 19 h 31"/>
                  <a:gd name="T2" fmla="*/ 33 w 33"/>
                  <a:gd name="T3" fmla="*/ 12 h 31"/>
                  <a:gd name="T4" fmla="*/ 18 w 33"/>
                  <a:gd name="T5" fmla="*/ 12 h 31"/>
                  <a:gd name="T6" fmla="*/ 16 w 33"/>
                  <a:gd name="T7" fmla="*/ 0 h 31"/>
                  <a:gd name="T8" fmla="*/ 11 w 33"/>
                  <a:gd name="T9" fmla="*/ 12 h 31"/>
                  <a:gd name="T10" fmla="*/ 0 w 33"/>
                  <a:gd name="T11" fmla="*/ 12 h 31"/>
                  <a:gd name="T12" fmla="*/ 9 w 33"/>
                  <a:gd name="T13" fmla="*/ 19 h 31"/>
                  <a:gd name="T14" fmla="*/ 7 w 33"/>
                  <a:gd name="T15" fmla="*/ 31 h 31"/>
                  <a:gd name="T16" fmla="*/ 16 w 33"/>
                  <a:gd name="T17" fmla="*/ 24 h 31"/>
                  <a:gd name="T18" fmla="*/ 26 w 33"/>
                  <a:gd name="T19" fmla="*/ 31 h 31"/>
                  <a:gd name="T20" fmla="*/ 21 w 33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21" y="19"/>
                    </a:moveTo>
                    <a:lnTo>
                      <a:pt x="33" y="12"/>
                    </a:lnTo>
                    <a:lnTo>
                      <a:pt x="18" y="12"/>
                    </a:lnTo>
                    <a:lnTo>
                      <a:pt x="16" y="0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9" y="19"/>
                    </a:lnTo>
                    <a:lnTo>
                      <a:pt x="7" y="31"/>
                    </a:lnTo>
                    <a:lnTo>
                      <a:pt x="16" y="24"/>
                    </a:lnTo>
                    <a:lnTo>
                      <a:pt x="26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4" name="Freeform 100">
                <a:extLst>
                  <a:ext uri="{FF2B5EF4-FFF2-40B4-BE49-F238E27FC236}">
                    <a16:creationId xmlns:a16="http://schemas.microsoft.com/office/drawing/2014/main" id="{42DB8B35-D52D-481E-9602-D31A6A54D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3589" y="-591345"/>
                <a:ext cx="49212" cy="49213"/>
              </a:xfrm>
              <a:custGeom>
                <a:avLst/>
                <a:gdLst>
                  <a:gd name="T0" fmla="*/ 21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4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10 w 31"/>
                  <a:gd name="T13" fmla="*/ 19 h 31"/>
                  <a:gd name="T14" fmla="*/ 5 w 31"/>
                  <a:gd name="T15" fmla="*/ 31 h 31"/>
                  <a:gd name="T16" fmla="*/ 14 w 31"/>
                  <a:gd name="T17" fmla="*/ 24 h 31"/>
                  <a:gd name="T18" fmla="*/ 26 w 31"/>
                  <a:gd name="T19" fmla="*/ 31 h 31"/>
                  <a:gd name="T20" fmla="*/ 21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5" y="31"/>
                    </a:lnTo>
                    <a:lnTo>
                      <a:pt x="14" y="24"/>
                    </a:lnTo>
                    <a:lnTo>
                      <a:pt x="26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5" name="Freeform 101">
                <a:extLst>
                  <a:ext uri="{FF2B5EF4-FFF2-40B4-BE49-F238E27FC236}">
                    <a16:creationId xmlns:a16="http://schemas.microsoft.com/office/drawing/2014/main" id="{821D801C-C8E0-4B79-B744-43FABE6A7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8814" y="-591345"/>
                <a:ext cx="52387" cy="49213"/>
              </a:xfrm>
              <a:custGeom>
                <a:avLst/>
                <a:gdLst>
                  <a:gd name="T0" fmla="*/ 24 w 33"/>
                  <a:gd name="T1" fmla="*/ 19 h 31"/>
                  <a:gd name="T2" fmla="*/ 33 w 33"/>
                  <a:gd name="T3" fmla="*/ 12 h 31"/>
                  <a:gd name="T4" fmla="*/ 22 w 33"/>
                  <a:gd name="T5" fmla="*/ 12 h 31"/>
                  <a:gd name="T6" fmla="*/ 17 w 33"/>
                  <a:gd name="T7" fmla="*/ 0 h 31"/>
                  <a:gd name="T8" fmla="*/ 12 w 33"/>
                  <a:gd name="T9" fmla="*/ 12 h 31"/>
                  <a:gd name="T10" fmla="*/ 0 w 33"/>
                  <a:gd name="T11" fmla="*/ 12 h 31"/>
                  <a:gd name="T12" fmla="*/ 10 w 33"/>
                  <a:gd name="T13" fmla="*/ 19 h 31"/>
                  <a:gd name="T14" fmla="*/ 7 w 33"/>
                  <a:gd name="T15" fmla="*/ 31 h 31"/>
                  <a:gd name="T16" fmla="*/ 17 w 33"/>
                  <a:gd name="T17" fmla="*/ 24 h 31"/>
                  <a:gd name="T18" fmla="*/ 26 w 33"/>
                  <a:gd name="T19" fmla="*/ 31 h 31"/>
                  <a:gd name="T20" fmla="*/ 24 w 33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24" y="19"/>
                    </a:moveTo>
                    <a:lnTo>
                      <a:pt x="33" y="12"/>
                    </a:lnTo>
                    <a:lnTo>
                      <a:pt x="22" y="12"/>
                    </a:lnTo>
                    <a:lnTo>
                      <a:pt x="17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6" y="31"/>
                    </a:lnTo>
                    <a:lnTo>
                      <a:pt x="2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6" name="Freeform 102">
                <a:extLst>
                  <a:ext uri="{FF2B5EF4-FFF2-40B4-BE49-F238E27FC236}">
                    <a16:creationId xmlns:a16="http://schemas.microsoft.com/office/drawing/2014/main" id="{6382FAF3-F953-4676-9E11-432C767DB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276" y="-591345"/>
                <a:ext cx="49212" cy="49213"/>
              </a:xfrm>
              <a:custGeom>
                <a:avLst/>
                <a:gdLst>
                  <a:gd name="T0" fmla="*/ 21 w 31"/>
                  <a:gd name="T1" fmla="*/ 19 h 31"/>
                  <a:gd name="T2" fmla="*/ 31 w 31"/>
                  <a:gd name="T3" fmla="*/ 12 h 31"/>
                  <a:gd name="T4" fmla="*/ 19 w 31"/>
                  <a:gd name="T5" fmla="*/ 12 h 31"/>
                  <a:gd name="T6" fmla="*/ 16 w 31"/>
                  <a:gd name="T7" fmla="*/ 0 h 31"/>
                  <a:gd name="T8" fmla="*/ 12 w 31"/>
                  <a:gd name="T9" fmla="*/ 12 h 31"/>
                  <a:gd name="T10" fmla="*/ 0 w 31"/>
                  <a:gd name="T11" fmla="*/ 12 h 31"/>
                  <a:gd name="T12" fmla="*/ 9 w 31"/>
                  <a:gd name="T13" fmla="*/ 19 h 31"/>
                  <a:gd name="T14" fmla="*/ 5 w 31"/>
                  <a:gd name="T15" fmla="*/ 31 h 31"/>
                  <a:gd name="T16" fmla="*/ 16 w 31"/>
                  <a:gd name="T17" fmla="*/ 24 h 31"/>
                  <a:gd name="T18" fmla="*/ 26 w 31"/>
                  <a:gd name="T19" fmla="*/ 31 h 31"/>
                  <a:gd name="T20" fmla="*/ 21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21" y="19"/>
                    </a:moveTo>
                    <a:lnTo>
                      <a:pt x="31" y="12"/>
                    </a:lnTo>
                    <a:lnTo>
                      <a:pt x="19" y="12"/>
                    </a:lnTo>
                    <a:lnTo>
                      <a:pt x="16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9" y="19"/>
                    </a:lnTo>
                    <a:lnTo>
                      <a:pt x="5" y="31"/>
                    </a:lnTo>
                    <a:lnTo>
                      <a:pt x="16" y="24"/>
                    </a:lnTo>
                    <a:lnTo>
                      <a:pt x="26" y="31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7" name="Freeform 103">
                <a:extLst>
                  <a:ext uri="{FF2B5EF4-FFF2-40B4-BE49-F238E27FC236}">
                    <a16:creationId xmlns:a16="http://schemas.microsoft.com/office/drawing/2014/main" id="{69F45FB2-E38F-459B-8C89-3EC137D0E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3464" y="-545307"/>
                <a:ext cx="52387" cy="47625"/>
              </a:xfrm>
              <a:custGeom>
                <a:avLst/>
                <a:gdLst>
                  <a:gd name="T0" fmla="*/ 23 w 33"/>
                  <a:gd name="T1" fmla="*/ 18 h 30"/>
                  <a:gd name="T2" fmla="*/ 33 w 33"/>
                  <a:gd name="T3" fmla="*/ 11 h 30"/>
                  <a:gd name="T4" fmla="*/ 21 w 33"/>
                  <a:gd name="T5" fmla="*/ 11 h 30"/>
                  <a:gd name="T6" fmla="*/ 16 w 33"/>
                  <a:gd name="T7" fmla="*/ 0 h 30"/>
                  <a:gd name="T8" fmla="*/ 14 w 33"/>
                  <a:gd name="T9" fmla="*/ 11 h 30"/>
                  <a:gd name="T10" fmla="*/ 0 w 33"/>
                  <a:gd name="T11" fmla="*/ 11 h 30"/>
                  <a:gd name="T12" fmla="*/ 12 w 33"/>
                  <a:gd name="T13" fmla="*/ 18 h 30"/>
                  <a:gd name="T14" fmla="*/ 7 w 33"/>
                  <a:gd name="T15" fmla="*/ 30 h 30"/>
                  <a:gd name="T16" fmla="*/ 16 w 33"/>
                  <a:gd name="T17" fmla="*/ 23 h 30"/>
                  <a:gd name="T18" fmla="*/ 26 w 33"/>
                  <a:gd name="T19" fmla="*/ 30 h 30"/>
                  <a:gd name="T20" fmla="*/ 23 w 33"/>
                  <a:gd name="T2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0">
                    <a:moveTo>
                      <a:pt x="23" y="18"/>
                    </a:moveTo>
                    <a:lnTo>
                      <a:pt x="33" y="11"/>
                    </a:lnTo>
                    <a:lnTo>
                      <a:pt x="21" y="11"/>
                    </a:lnTo>
                    <a:lnTo>
                      <a:pt x="16" y="0"/>
                    </a:lnTo>
                    <a:lnTo>
                      <a:pt x="14" y="11"/>
                    </a:lnTo>
                    <a:lnTo>
                      <a:pt x="0" y="11"/>
                    </a:lnTo>
                    <a:lnTo>
                      <a:pt x="12" y="18"/>
                    </a:lnTo>
                    <a:lnTo>
                      <a:pt x="7" y="30"/>
                    </a:lnTo>
                    <a:lnTo>
                      <a:pt x="16" y="23"/>
                    </a:lnTo>
                    <a:lnTo>
                      <a:pt x="26" y="30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8" name="Freeform 104">
                <a:extLst>
                  <a:ext uri="{FF2B5EF4-FFF2-40B4-BE49-F238E27FC236}">
                    <a16:creationId xmlns:a16="http://schemas.microsoft.com/office/drawing/2014/main" id="{F4C14E66-5717-40B4-AB05-EAF967F8D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25514" y="-545307"/>
                <a:ext cx="49212" cy="47625"/>
              </a:xfrm>
              <a:custGeom>
                <a:avLst/>
                <a:gdLst>
                  <a:gd name="T0" fmla="*/ 22 w 31"/>
                  <a:gd name="T1" fmla="*/ 18 h 30"/>
                  <a:gd name="T2" fmla="*/ 31 w 31"/>
                  <a:gd name="T3" fmla="*/ 11 h 30"/>
                  <a:gd name="T4" fmla="*/ 19 w 31"/>
                  <a:gd name="T5" fmla="*/ 11 h 30"/>
                  <a:gd name="T6" fmla="*/ 17 w 31"/>
                  <a:gd name="T7" fmla="*/ 0 h 30"/>
                  <a:gd name="T8" fmla="*/ 12 w 31"/>
                  <a:gd name="T9" fmla="*/ 11 h 30"/>
                  <a:gd name="T10" fmla="*/ 0 w 31"/>
                  <a:gd name="T11" fmla="*/ 11 h 30"/>
                  <a:gd name="T12" fmla="*/ 10 w 31"/>
                  <a:gd name="T13" fmla="*/ 18 h 30"/>
                  <a:gd name="T14" fmla="*/ 8 w 31"/>
                  <a:gd name="T15" fmla="*/ 30 h 30"/>
                  <a:gd name="T16" fmla="*/ 17 w 31"/>
                  <a:gd name="T17" fmla="*/ 23 h 30"/>
                  <a:gd name="T18" fmla="*/ 26 w 31"/>
                  <a:gd name="T19" fmla="*/ 30 h 30"/>
                  <a:gd name="T20" fmla="*/ 22 w 31"/>
                  <a:gd name="T2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22" y="18"/>
                    </a:moveTo>
                    <a:lnTo>
                      <a:pt x="31" y="11"/>
                    </a:lnTo>
                    <a:lnTo>
                      <a:pt x="19" y="11"/>
                    </a:lnTo>
                    <a:lnTo>
                      <a:pt x="17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10" y="18"/>
                    </a:lnTo>
                    <a:lnTo>
                      <a:pt x="8" y="30"/>
                    </a:lnTo>
                    <a:lnTo>
                      <a:pt x="17" y="23"/>
                    </a:lnTo>
                    <a:lnTo>
                      <a:pt x="26" y="30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9" name="Freeform 105">
                <a:extLst>
                  <a:ext uri="{FF2B5EF4-FFF2-40B4-BE49-F238E27FC236}">
                    <a16:creationId xmlns:a16="http://schemas.microsoft.com/office/drawing/2014/main" id="{CE0CC07A-C2E3-4742-AD0D-0F52FF815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5976" y="-545307"/>
                <a:ext cx="49212" cy="47625"/>
              </a:xfrm>
              <a:custGeom>
                <a:avLst/>
                <a:gdLst>
                  <a:gd name="T0" fmla="*/ 21 w 31"/>
                  <a:gd name="T1" fmla="*/ 18 h 30"/>
                  <a:gd name="T2" fmla="*/ 31 w 31"/>
                  <a:gd name="T3" fmla="*/ 11 h 30"/>
                  <a:gd name="T4" fmla="*/ 19 w 31"/>
                  <a:gd name="T5" fmla="*/ 11 h 30"/>
                  <a:gd name="T6" fmla="*/ 14 w 31"/>
                  <a:gd name="T7" fmla="*/ 0 h 30"/>
                  <a:gd name="T8" fmla="*/ 12 w 31"/>
                  <a:gd name="T9" fmla="*/ 11 h 30"/>
                  <a:gd name="T10" fmla="*/ 0 w 31"/>
                  <a:gd name="T11" fmla="*/ 11 h 30"/>
                  <a:gd name="T12" fmla="*/ 9 w 31"/>
                  <a:gd name="T13" fmla="*/ 18 h 30"/>
                  <a:gd name="T14" fmla="*/ 5 w 31"/>
                  <a:gd name="T15" fmla="*/ 30 h 30"/>
                  <a:gd name="T16" fmla="*/ 14 w 31"/>
                  <a:gd name="T17" fmla="*/ 23 h 30"/>
                  <a:gd name="T18" fmla="*/ 24 w 31"/>
                  <a:gd name="T19" fmla="*/ 30 h 30"/>
                  <a:gd name="T20" fmla="*/ 21 w 31"/>
                  <a:gd name="T2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21" y="18"/>
                    </a:moveTo>
                    <a:lnTo>
                      <a:pt x="31" y="11"/>
                    </a:lnTo>
                    <a:lnTo>
                      <a:pt x="19" y="11"/>
                    </a:lnTo>
                    <a:lnTo>
                      <a:pt x="14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9" y="18"/>
                    </a:lnTo>
                    <a:lnTo>
                      <a:pt x="5" y="30"/>
                    </a:lnTo>
                    <a:lnTo>
                      <a:pt x="14" y="23"/>
                    </a:lnTo>
                    <a:lnTo>
                      <a:pt x="24" y="30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20" name="Freeform 106">
                <a:extLst>
                  <a:ext uri="{FF2B5EF4-FFF2-40B4-BE49-F238E27FC236}">
                    <a16:creationId xmlns:a16="http://schemas.microsoft.com/office/drawing/2014/main" id="{6E558D5F-E68D-4E91-9F81-CBD071909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1201" y="-545307"/>
                <a:ext cx="49212" cy="47625"/>
              </a:xfrm>
              <a:custGeom>
                <a:avLst/>
                <a:gdLst>
                  <a:gd name="T0" fmla="*/ 22 w 31"/>
                  <a:gd name="T1" fmla="*/ 18 h 30"/>
                  <a:gd name="T2" fmla="*/ 31 w 31"/>
                  <a:gd name="T3" fmla="*/ 11 h 30"/>
                  <a:gd name="T4" fmla="*/ 19 w 31"/>
                  <a:gd name="T5" fmla="*/ 11 h 30"/>
                  <a:gd name="T6" fmla="*/ 17 w 31"/>
                  <a:gd name="T7" fmla="*/ 0 h 30"/>
                  <a:gd name="T8" fmla="*/ 12 w 31"/>
                  <a:gd name="T9" fmla="*/ 11 h 30"/>
                  <a:gd name="T10" fmla="*/ 0 w 31"/>
                  <a:gd name="T11" fmla="*/ 11 h 30"/>
                  <a:gd name="T12" fmla="*/ 10 w 31"/>
                  <a:gd name="T13" fmla="*/ 18 h 30"/>
                  <a:gd name="T14" fmla="*/ 7 w 31"/>
                  <a:gd name="T15" fmla="*/ 30 h 30"/>
                  <a:gd name="T16" fmla="*/ 17 w 31"/>
                  <a:gd name="T17" fmla="*/ 23 h 30"/>
                  <a:gd name="T18" fmla="*/ 26 w 31"/>
                  <a:gd name="T19" fmla="*/ 30 h 30"/>
                  <a:gd name="T20" fmla="*/ 22 w 31"/>
                  <a:gd name="T2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22" y="18"/>
                    </a:moveTo>
                    <a:lnTo>
                      <a:pt x="31" y="11"/>
                    </a:lnTo>
                    <a:lnTo>
                      <a:pt x="19" y="11"/>
                    </a:lnTo>
                    <a:lnTo>
                      <a:pt x="17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10" y="18"/>
                    </a:lnTo>
                    <a:lnTo>
                      <a:pt x="7" y="30"/>
                    </a:lnTo>
                    <a:lnTo>
                      <a:pt x="17" y="23"/>
                    </a:lnTo>
                    <a:lnTo>
                      <a:pt x="26" y="30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21" name="Freeform 107">
                <a:extLst>
                  <a:ext uri="{FF2B5EF4-FFF2-40B4-BE49-F238E27FC236}">
                    <a16:creationId xmlns:a16="http://schemas.microsoft.com/office/drawing/2014/main" id="{60E0DFE0-1EE0-4E6B-B3BF-63D9EC753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4" y="-545307"/>
                <a:ext cx="49212" cy="47625"/>
              </a:xfrm>
              <a:custGeom>
                <a:avLst/>
                <a:gdLst>
                  <a:gd name="T0" fmla="*/ 21 w 31"/>
                  <a:gd name="T1" fmla="*/ 18 h 30"/>
                  <a:gd name="T2" fmla="*/ 31 w 31"/>
                  <a:gd name="T3" fmla="*/ 11 h 30"/>
                  <a:gd name="T4" fmla="*/ 19 w 31"/>
                  <a:gd name="T5" fmla="*/ 11 h 30"/>
                  <a:gd name="T6" fmla="*/ 14 w 31"/>
                  <a:gd name="T7" fmla="*/ 0 h 30"/>
                  <a:gd name="T8" fmla="*/ 12 w 31"/>
                  <a:gd name="T9" fmla="*/ 11 h 30"/>
                  <a:gd name="T10" fmla="*/ 0 w 31"/>
                  <a:gd name="T11" fmla="*/ 11 h 30"/>
                  <a:gd name="T12" fmla="*/ 9 w 31"/>
                  <a:gd name="T13" fmla="*/ 18 h 30"/>
                  <a:gd name="T14" fmla="*/ 5 w 31"/>
                  <a:gd name="T15" fmla="*/ 30 h 30"/>
                  <a:gd name="T16" fmla="*/ 14 w 31"/>
                  <a:gd name="T17" fmla="*/ 23 h 30"/>
                  <a:gd name="T18" fmla="*/ 23 w 31"/>
                  <a:gd name="T19" fmla="*/ 30 h 30"/>
                  <a:gd name="T20" fmla="*/ 21 w 31"/>
                  <a:gd name="T2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21" y="18"/>
                    </a:moveTo>
                    <a:lnTo>
                      <a:pt x="31" y="11"/>
                    </a:lnTo>
                    <a:lnTo>
                      <a:pt x="19" y="11"/>
                    </a:lnTo>
                    <a:lnTo>
                      <a:pt x="14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9" y="18"/>
                    </a:lnTo>
                    <a:lnTo>
                      <a:pt x="5" y="30"/>
                    </a:lnTo>
                    <a:lnTo>
                      <a:pt x="14" y="23"/>
                    </a:lnTo>
                    <a:lnTo>
                      <a:pt x="23" y="30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22" name="Freeform 108">
                <a:extLst>
                  <a:ext uri="{FF2B5EF4-FFF2-40B4-BE49-F238E27FC236}">
                    <a16:creationId xmlns:a16="http://schemas.microsoft.com/office/drawing/2014/main" id="{F41D38D8-F60A-4045-99F0-7A177FB64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6889" y="-545307"/>
                <a:ext cx="49212" cy="47625"/>
              </a:xfrm>
              <a:custGeom>
                <a:avLst/>
                <a:gdLst>
                  <a:gd name="T0" fmla="*/ 21 w 31"/>
                  <a:gd name="T1" fmla="*/ 18 h 30"/>
                  <a:gd name="T2" fmla="*/ 31 w 31"/>
                  <a:gd name="T3" fmla="*/ 11 h 30"/>
                  <a:gd name="T4" fmla="*/ 19 w 31"/>
                  <a:gd name="T5" fmla="*/ 11 h 30"/>
                  <a:gd name="T6" fmla="*/ 17 w 31"/>
                  <a:gd name="T7" fmla="*/ 0 h 30"/>
                  <a:gd name="T8" fmla="*/ 12 w 31"/>
                  <a:gd name="T9" fmla="*/ 11 h 30"/>
                  <a:gd name="T10" fmla="*/ 0 w 31"/>
                  <a:gd name="T11" fmla="*/ 11 h 30"/>
                  <a:gd name="T12" fmla="*/ 10 w 31"/>
                  <a:gd name="T13" fmla="*/ 18 h 30"/>
                  <a:gd name="T14" fmla="*/ 7 w 31"/>
                  <a:gd name="T15" fmla="*/ 30 h 30"/>
                  <a:gd name="T16" fmla="*/ 17 w 31"/>
                  <a:gd name="T17" fmla="*/ 23 h 30"/>
                  <a:gd name="T18" fmla="*/ 26 w 31"/>
                  <a:gd name="T19" fmla="*/ 30 h 30"/>
                  <a:gd name="T20" fmla="*/ 21 w 31"/>
                  <a:gd name="T2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21" y="18"/>
                    </a:moveTo>
                    <a:lnTo>
                      <a:pt x="31" y="11"/>
                    </a:lnTo>
                    <a:lnTo>
                      <a:pt x="19" y="11"/>
                    </a:lnTo>
                    <a:lnTo>
                      <a:pt x="17" y="0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10" y="18"/>
                    </a:lnTo>
                    <a:lnTo>
                      <a:pt x="7" y="30"/>
                    </a:lnTo>
                    <a:lnTo>
                      <a:pt x="17" y="23"/>
                    </a:lnTo>
                    <a:lnTo>
                      <a:pt x="26" y="30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CB13E7-D981-4BFE-B515-DE6EDBC0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Производительность труда</a:t>
            </a:r>
          </a:p>
        </p:txBody>
      </p:sp>
    </p:spTree>
    <p:extLst>
      <p:ext uri="{BB962C8B-B14F-4D97-AF65-F5344CB8AC3E}">
        <p14:creationId xmlns:p14="http://schemas.microsoft.com/office/powerpoint/2010/main" val="320722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F87315C-C205-4486-B7A3-10FFFBE7F943}"/>
              </a:ext>
            </a:extLst>
          </p:cNvPr>
          <p:cNvSpPr/>
          <p:nvPr/>
        </p:nvSpPr>
        <p:spPr>
          <a:xfrm>
            <a:off x="413147" y="3839961"/>
            <a:ext cx="5094584" cy="1070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aphicFrame>
        <p:nvGraphicFramePr>
          <p:cNvPr id="64" name="Объект 63" hidden="1">
            <a:extLst>
              <a:ext uri="{FF2B5EF4-FFF2-40B4-BE49-F238E27FC236}">
                <a16:creationId xmlns:a16="http://schemas.microsoft.com/office/drawing/2014/main" id="{593D754C-9A3C-4E11-B3F1-CB9D35C5A5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2522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 hidden="1">
            <a:extLst>
              <a:ext uri="{FF2B5EF4-FFF2-40B4-BE49-F238E27FC236}">
                <a16:creationId xmlns:a16="http://schemas.microsoft.com/office/drawing/2014/main" id="{1E3F3359-0DAB-4858-BB08-1957A15647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32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DCF7-DEA3-4C4C-AF0C-32797014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6" y="168453"/>
            <a:ext cx="10559839" cy="984885"/>
          </a:xfrm>
        </p:spPr>
        <p:txBody>
          <a:bodyPr/>
          <a:lstStyle/>
          <a:p>
            <a:r>
              <a:rPr lang="ru-RU" dirty="0"/>
              <a:t>Федеральная программа: системный подход к</a:t>
            </a:r>
            <a:r>
              <a:rPr lang="en-US" dirty="0"/>
              <a:t> </a:t>
            </a:r>
            <a:r>
              <a:rPr lang="ru-RU" dirty="0"/>
              <a:t>повышению производительности труда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8019A322-390F-4DC1-A479-743B45140A65}"/>
              </a:ext>
            </a:extLst>
          </p:cNvPr>
          <p:cNvSpPr>
            <a:spLocks/>
          </p:cNvSpPr>
          <p:nvPr/>
        </p:nvSpPr>
        <p:spPr>
          <a:xfrm>
            <a:off x="6179967" y="1767262"/>
            <a:ext cx="4998646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77800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400" dirty="0"/>
              <a:t>Создание Федерального центра компетенций</a:t>
            </a:r>
          </a:p>
          <a:p>
            <a:pPr marL="177800" indent="-177800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400" dirty="0"/>
              <a:t>Запуск ИТ-платформы программы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F01B15E-54A1-45E5-9E34-ADB7B4D01A6D}"/>
              </a:ext>
            </a:extLst>
          </p:cNvPr>
          <p:cNvSpPr>
            <a:spLocks/>
          </p:cNvSpPr>
          <p:nvPr/>
        </p:nvSpPr>
        <p:spPr>
          <a:xfrm>
            <a:off x="6179967" y="4416540"/>
            <a:ext cx="5387741" cy="13696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77800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400" dirty="0"/>
              <a:t>Три пакета мер по снижению барьеров:</a:t>
            </a:r>
          </a:p>
          <a:p>
            <a:pPr marL="465750" lvl="1" indent="-2857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―"/>
            </a:pPr>
            <a:r>
              <a:rPr lang="ru-RU" sz="1400" dirty="0"/>
              <a:t>Пересмотр законодательства в целях </a:t>
            </a:r>
            <a:r>
              <a:rPr lang="ru-RU" sz="1400" b="1" dirty="0"/>
              <a:t>стимулирования модернизации производства </a:t>
            </a:r>
            <a:br>
              <a:rPr lang="en-US" sz="1400" b="1" dirty="0"/>
            </a:br>
            <a:r>
              <a:rPr lang="ru-RU" sz="1400" dirty="0"/>
              <a:t>и повышения производительности труда</a:t>
            </a:r>
          </a:p>
          <a:p>
            <a:pPr marL="465750" lvl="1" indent="-2857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―"/>
            </a:pPr>
            <a:r>
              <a:rPr lang="ru-RU" sz="1400" dirty="0"/>
              <a:t>Актуализация требований законодательства в связи с </a:t>
            </a:r>
            <a:r>
              <a:rPr lang="ru-RU" sz="1400" b="1" dirty="0"/>
              <a:t>изменением технологий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50051F-C17E-4F1E-897D-24B13AE18E65}"/>
              </a:ext>
            </a:extLst>
          </p:cNvPr>
          <p:cNvSpPr/>
          <p:nvPr/>
        </p:nvSpPr>
        <p:spPr>
          <a:xfrm>
            <a:off x="6170341" y="1244918"/>
            <a:ext cx="5094585" cy="468000"/>
          </a:xfrm>
          <a:prstGeom prst="rect">
            <a:avLst/>
          </a:prstGeom>
          <a:solidFill>
            <a:srgbClr val="20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36000" bIns="36000" rtlCol="0" anchor="ctr"/>
          <a:lstStyle/>
          <a:p>
            <a:r>
              <a:rPr lang="ru-RU" sz="1400" b="1" dirty="0"/>
              <a:t>Центры компетенций</a:t>
            </a:r>
          </a:p>
        </p:txBody>
      </p:sp>
      <p:sp>
        <p:nvSpPr>
          <p:cNvPr id="6" name="Oval 35">
            <a:extLst>
              <a:ext uri="{FF2B5EF4-FFF2-40B4-BE49-F238E27FC236}">
                <a16:creationId xmlns:a16="http://schemas.microsoft.com/office/drawing/2014/main" id="{2874A281-577F-4E36-9173-D8B6B04EC30E}"/>
              </a:ext>
            </a:extLst>
          </p:cNvPr>
          <p:cNvSpPr/>
          <p:nvPr/>
        </p:nvSpPr>
        <p:spPr>
          <a:xfrm>
            <a:off x="6222220" y="1297238"/>
            <a:ext cx="366689" cy="36336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/>
                </a:solidFill>
              </a:rPr>
              <a:t>4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75E4F2-81F1-4ACD-B0DE-F77216BBE0B8}"/>
              </a:ext>
            </a:extLst>
          </p:cNvPr>
          <p:cNvSpPr/>
          <p:nvPr/>
        </p:nvSpPr>
        <p:spPr>
          <a:xfrm>
            <a:off x="6179967" y="3892366"/>
            <a:ext cx="5094585" cy="468000"/>
          </a:xfrm>
          <a:prstGeom prst="rect">
            <a:avLst/>
          </a:prstGeom>
          <a:solidFill>
            <a:srgbClr val="20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36000" bIns="36000" rtlCol="0" anchor="ctr"/>
          <a:lstStyle/>
          <a:p>
            <a:r>
              <a:rPr lang="ru-RU" sz="1400" b="1" dirty="0"/>
              <a:t>Пакеты законодательных мер</a:t>
            </a:r>
          </a:p>
        </p:txBody>
      </p:sp>
      <p:sp>
        <p:nvSpPr>
          <p:cNvPr id="8" name="Oval 36">
            <a:extLst>
              <a:ext uri="{FF2B5EF4-FFF2-40B4-BE49-F238E27FC236}">
                <a16:creationId xmlns:a16="http://schemas.microsoft.com/office/drawing/2014/main" id="{FFBAE8A2-49EE-42D1-B040-DEFAED4A21FE}"/>
              </a:ext>
            </a:extLst>
          </p:cNvPr>
          <p:cNvSpPr/>
          <p:nvPr/>
        </p:nvSpPr>
        <p:spPr>
          <a:xfrm>
            <a:off x="6249085" y="3954083"/>
            <a:ext cx="344567" cy="34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/>
                </a:solidFill>
              </a:rPr>
              <a:t>6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B850A7C-25FD-4BF8-A82D-9A5DF1DD4EAC}"/>
              </a:ext>
            </a:extLst>
          </p:cNvPr>
          <p:cNvCxnSpPr/>
          <p:nvPr/>
        </p:nvCxnSpPr>
        <p:spPr>
          <a:xfrm flipH="1">
            <a:off x="6593652" y="3882557"/>
            <a:ext cx="261919" cy="5386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0">
            <a:extLst>
              <a:ext uri="{FF2B5EF4-FFF2-40B4-BE49-F238E27FC236}">
                <a16:creationId xmlns:a16="http://schemas.microsoft.com/office/drawing/2014/main" id="{6B8C9917-0B87-42E0-B27B-2781B5E958F4}"/>
              </a:ext>
            </a:extLst>
          </p:cNvPr>
          <p:cNvSpPr>
            <a:spLocks/>
          </p:cNvSpPr>
          <p:nvPr/>
        </p:nvSpPr>
        <p:spPr>
          <a:xfrm>
            <a:off x="422773" y="1824097"/>
            <a:ext cx="5084959" cy="14080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77800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400" dirty="0"/>
              <a:t>Цель по каждому предприятию – рост производительности на 30%</a:t>
            </a:r>
          </a:p>
          <a:p>
            <a:pPr marL="465750" indent="-2857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―"/>
            </a:pPr>
            <a:r>
              <a:rPr lang="ru-RU" sz="1400" dirty="0"/>
              <a:t>Эксперты работают на пилотных предприятиях</a:t>
            </a:r>
            <a:endParaRPr lang="ru-RU" sz="1400" b="1" dirty="0"/>
          </a:p>
          <a:p>
            <a:pPr marL="465750" indent="-2857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―"/>
            </a:pPr>
            <a:r>
              <a:rPr lang="ru-RU" sz="1400" dirty="0"/>
              <a:t>Обучение руководства регионов и менеджмента предприятий </a:t>
            </a:r>
            <a:r>
              <a:rPr lang="ru-RU" sz="1400" b="1" dirty="0"/>
              <a:t>на площадках</a:t>
            </a:r>
          </a:p>
          <a:p>
            <a:pPr marL="465750" indent="-2857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―"/>
            </a:pPr>
            <a:r>
              <a:rPr lang="ru-RU" sz="1400" dirty="0"/>
              <a:t>Международные стажировки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DBA960-AE46-4083-9F2B-5491DCA9EF4C}"/>
              </a:ext>
            </a:extLst>
          </p:cNvPr>
          <p:cNvSpPr/>
          <p:nvPr/>
        </p:nvSpPr>
        <p:spPr>
          <a:xfrm>
            <a:off x="413148" y="1252008"/>
            <a:ext cx="5094585" cy="468000"/>
          </a:xfrm>
          <a:prstGeom prst="rect">
            <a:avLst/>
          </a:prstGeom>
          <a:solidFill>
            <a:srgbClr val="20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36000" bIns="36000" rtlCol="0" anchor="ctr"/>
          <a:lstStyle/>
          <a:p>
            <a:r>
              <a:rPr lang="ru-RU" sz="1400" b="1" dirty="0"/>
              <a:t>Экспертная поддержка и развитие компетенций </a:t>
            </a:r>
          </a:p>
        </p:txBody>
      </p:sp>
      <p:sp>
        <p:nvSpPr>
          <p:cNvPr id="12" name="Oval 38">
            <a:extLst>
              <a:ext uri="{FF2B5EF4-FFF2-40B4-BE49-F238E27FC236}">
                <a16:creationId xmlns:a16="http://schemas.microsoft.com/office/drawing/2014/main" id="{6B2DC5F5-01C2-4A8A-885C-0E85D037DAD8}"/>
              </a:ext>
            </a:extLst>
          </p:cNvPr>
          <p:cNvSpPr/>
          <p:nvPr/>
        </p:nvSpPr>
        <p:spPr>
          <a:xfrm>
            <a:off x="465027" y="1313725"/>
            <a:ext cx="353397" cy="35339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/>
                </a:solidFill>
              </a:rPr>
              <a:t>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B3BA1B5-62C5-452F-9864-990EBDFA2AE6}"/>
              </a:ext>
            </a:extLst>
          </p:cNvPr>
          <p:cNvCxnSpPr/>
          <p:nvPr/>
        </p:nvCxnSpPr>
        <p:spPr>
          <a:xfrm flipH="1">
            <a:off x="6560306" y="1199402"/>
            <a:ext cx="261919" cy="5386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D254094-854F-433A-AAC3-E278846C1309}"/>
              </a:ext>
            </a:extLst>
          </p:cNvPr>
          <p:cNvCxnSpPr/>
          <p:nvPr/>
        </p:nvCxnSpPr>
        <p:spPr>
          <a:xfrm flipH="1">
            <a:off x="803113" y="1236235"/>
            <a:ext cx="261919" cy="5386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493447-3CBD-4D2C-B1DE-0022A233BBFC}"/>
              </a:ext>
            </a:extLst>
          </p:cNvPr>
          <p:cNvSpPr/>
          <p:nvPr/>
        </p:nvSpPr>
        <p:spPr>
          <a:xfrm>
            <a:off x="6170341" y="2477781"/>
            <a:ext cx="5094585" cy="468000"/>
          </a:xfrm>
          <a:prstGeom prst="rect">
            <a:avLst/>
          </a:prstGeom>
          <a:solidFill>
            <a:srgbClr val="20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36000" bIns="36000" rtlCol="0" anchor="ctr"/>
          <a:lstStyle/>
          <a:p>
            <a:r>
              <a:rPr lang="ru-RU" sz="1400" b="1" dirty="0"/>
              <a:t>Меры поддержки</a:t>
            </a: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C23C9316-C653-4B7D-A5DD-2A7E1B26E052}"/>
              </a:ext>
            </a:extLst>
          </p:cNvPr>
          <p:cNvSpPr/>
          <p:nvPr/>
        </p:nvSpPr>
        <p:spPr>
          <a:xfrm>
            <a:off x="6222220" y="2530101"/>
            <a:ext cx="366689" cy="36336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/>
                </a:solidFill>
              </a:rPr>
              <a:t>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D464416-C436-49E0-A46D-22E255363E25}"/>
              </a:ext>
            </a:extLst>
          </p:cNvPr>
          <p:cNvCxnSpPr/>
          <p:nvPr/>
        </p:nvCxnSpPr>
        <p:spPr>
          <a:xfrm flipH="1">
            <a:off x="6550096" y="2322631"/>
            <a:ext cx="261919" cy="5386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0">
            <a:extLst>
              <a:ext uri="{FF2B5EF4-FFF2-40B4-BE49-F238E27FC236}">
                <a16:creationId xmlns:a16="http://schemas.microsoft.com/office/drawing/2014/main" id="{D0939A94-10E9-46E2-9CAF-5D9D441BBA04}"/>
              </a:ext>
            </a:extLst>
          </p:cNvPr>
          <p:cNvSpPr>
            <a:spLocks/>
          </p:cNvSpPr>
          <p:nvPr/>
        </p:nvSpPr>
        <p:spPr>
          <a:xfrm>
            <a:off x="6180551" y="3052764"/>
            <a:ext cx="499864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400" dirty="0"/>
              <a:t>Содействие доступу к мерам поддержки институтов развития для предприятий – участников</a:t>
            </a:r>
          </a:p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400" dirty="0"/>
              <a:t>Новые меры поддержки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3DAE95C-FCAD-430C-B36C-EE7CD43DA32C}"/>
              </a:ext>
            </a:extLst>
          </p:cNvPr>
          <p:cNvSpPr/>
          <p:nvPr/>
        </p:nvSpPr>
        <p:spPr>
          <a:xfrm>
            <a:off x="413147" y="3301308"/>
            <a:ext cx="5094585" cy="468000"/>
          </a:xfrm>
          <a:prstGeom prst="rect">
            <a:avLst/>
          </a:prstGeom>
          <a:solidFill>
            <a:srgbClr val="20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36000" bIns="36000" rtlCol="0" anchor="ctr"/>
          <a:lstStyle/>
          <a:p>
            <a:r>
              <a:rPr lang="ru-RU" sz="1400" b="1" dirty="0"/>
              <a:t>Партнерская поддержка программы </a:t>
            </a:r>
          </a:p>
        </p:txBody>
      </p:sp>
      <p:sp>
        <p:nvSpPr>
          <p:cNvPr id="20" name="Oval 36">
            <a:extLst>
              <a:ext uri="{FF2B5EF4-FFF2-40B4-BE49-F238E27FC236}">
                <a16:creationId xmlns:a16="http://schemas.microsoft.com/office/drawing/2014/main" id="{2D51A5F6-29DF-4ED0-BA0D-449101670C68}"/>
              </a:ext>
            </a:extLst>
          </p:cNvPr>
          <p:cNvSpPr/>
          <p:nvPr/>
        </p:nvSpPr>
        <p:spPr>
          <a:xfrm>
            <a:off x="482265" y="3363025"/>
            <a:ext cx="344567" cy="34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/>
                </a:solidFill>
              </a:rPr>
              <a:t>2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167A7BB-4686-46CF-BCB4-79A0670F0B05}"/>
              </a:ext>
            </a:extLst>
          </p:cNvPr>
          <p:cNvCxnSpPr/>
          <p:nvPr/>
        </p:nvCxnSpPr>
        <p:spPr>
          <a:xfrm flipH="1">
            <a:off x="826832" y="3291499"/>
            <a:ext cx="261919" cy="5386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0">
            <a:extLst>
              <a:ext uri="{FF2B5EF4-FFF2-40B4-BE49-F238E27FC236}">
                <a16:creationId xmlns:a16="http://schemas.microsoft.com/office/drawing/2014/main" id="{8305D430-CC4D-46B4-9530-194D07057526}"/>
              </a:ext>
            </a:extLst>
          </p:cNvPr>
          <p:cNvSpPr>
            <a:spLocks/>
          </p:cNvSpPr>
          <p:nvPr/>
        </p:nvSpPr>
        <p:spPr>
          <a:xfrm>
            <a:off x="458891" y="3857819"/>
            <a:ext cx="4998646" cy="900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400" dirty="0"/>
              <a:t>Экспертная поддержка поставщиков и смежников партнерами программы – предприятиями с развитыми производственными системами</a:t>
            </a:r>
          </a:p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400" dirty="0"/>
              <a:t>Стажировки и образовательные проекты </a:t>
            </a:r>
          </a:p>
        </p:txBody>
      </p:sp>
      <p:sp>
        <p:nvSpPr>
          <p:cNvPr id="27" name="Прямоугольник 18">
            <a:extLst>
              <a:ext uri="{FF2B5EF4-FFF2-40B4-BE49-F238E27FC236}">
                <a16:creationId xmlns:a16="http://schemas.microsoft.com/office/drawing/2014/main" id="{4DFC3ABA-30C3-4599-B855-6D7288EE5315}"/>
              </a:ext>
            </a:extLst>
          </p:cNvPr>
          <p:cNvSpPr/>
          <p:nvPr/>
        </p:nvSpPr>
        <p:spPr>
          <a:xfrm>
            <a:off x="413147" y="5014191"/>
            <a:ext cx="5094585" cy="468000"/>
          </a:xfrm>
          <a:prstGeom prst="rect">
            <a:avLst/>
          </a:prstGeom>
          <a:solidFill>
            <a:srgbClr val="203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36000" bIns="36000" rtlCol="0" anchor="ctr"/>
          <a:lstStyle/>
          <a:p>
            <a:r>
              <a:rPr lang="ru-RU" sz="1400" b="1" dirty="0"/>
              <a:t>Обучение</a:t>
            </a:r>
          </a:p>
        </p:txBody>
      </p:sp>
      <p:sp>
        <p:nvSpPr>
          <p:cNvPr id="28" name="Oval 36">
            <a:extLst>
              <a:ext uri="{FF2B5EF4-FFF2-40B4-BE49-F238E27FC236}">
                <a16:creationId xmlns:a16="http://schemas.microsoft.com/office/drawing/2014/main" id="{37642DEE-DA2D-4E98-8CF7-C8E730354F8E}"/>
              </a:ext>
            </a:extLst>
          </p:cNvPr>
          <p:cNvSpPr/>
          <p:nvPr/>
        </p:nvSpPr>
        <p:spPr>
          <a:xfrm>
            <a:off x="482265" y="5075908"/>
            <a:ext cx="344567" cy="3445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/>
                </a:solidFill>
              </a:rPr>
              <a:t>3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9" name="Прямая соединительная линия 20">
            <a:extLst>
              <a:ext uri="{FF2B5EF4-FFF2-40B4-BE49-F238E27FC236}">
                <a16:creationId xmlns:a16="http://schemas.microsoft.com/office/drawing/2014/main" id="{335838C2-3256-4D38-91CF-C6B30704F3CC}"/>
              </a:ext>
            </a:extLst>
          </p:cNvPr>
          <p:cNvCxnSpPr/>
          <p:nvPr/>
        </p:nvCxnSpPr>
        <p:spPr>
          <a:xfrm flipH="1">
            <a:off x="826832" y="5004382"/>
            <a:ext cx="261919" cy="5386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0">
            <a:extLst>
              <a:ext uri="{FF2B5EF4-FFF2-40B4-BE49-F238E27FC236}">
                <a16:creationId xmlns:a16="http://schemas.microsoft.com/office/drawing/2014/main" id="{0DB4ED33-0A87-41E5-95E1-15BBA2D8F492}"/>
              </a:ext>
            </a:extLst>
          </p:cNvPr>
          <p:cNvSpPr>
            <a:spLocks/>
          </p:cNvSpPr>
          <p:nvPr/>
        </p:nvSpPr>
        <p:spPr>
          <a:xfrm>
            <a:off x="458891" y="5570702"/>
            <a:ext cx="4998646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400" dirty="0"/>
              <a:t>Программа обучения для всех уровней</a:t>
            </a:r>
          </a:p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400" dirty="0"/>
              <a:t>Отдельная программа для управленческих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292640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7440-FFF9-445F-894A-A0003C4F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6" y="168453"/>
            <a:ext cx="10559839" cy="984885"/>
          </a:xfrm>
        </p:spPr>
        <p:txBody>
          <a:bodyPr/>
          <a:lstStyle/>
          <a:p>
            <a:r>
              <a:rPr lang="ru-RU" dirty="0"/>
              <a:t>Поддержка поставщиков и смежников – стандартная практика компаний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847E4-53FE-4D9D-934D-258EA0DD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7" y="1604510"/>
            <a:ext cx="5415416" cy="40583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A8A8AD-BD84-4EEA-8345-53CE7A7FAAE4}"/>
              </a:ext>
            </a:extLst>
          </p:cNvPr>
          <p:cNvSpPr/>
          <p:nvPr/>
        </p:nvSpPr>
        <p:spPr>
          <a:xfrm>
            <a:off x="559140" y="1444174"/>
            <a:ext cx="5415416" cy="439057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74CB476-0193-414C-980D-D7BA4368E0EB}"/>
              </a:ext>
            </a:extLst>
          </p:cNvPr>
          <p:cNvSpPr>
            <a:spLocks/>
          </p:cNvSpPr>
          <p:nvPr/>
        </p:nvSpPr>
        <p:spPr>
          <a:xfrm>
            <a:off x="6119699" y="1514250"/>
            <a:ext cx="5353844" cy="4893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800" dirty="0" err="1"/>
              <a:t>Айти</a:t>
            </a:r>
            <a:r>
              <a:rPr lang="ru-RU" sz="1800" dirty="0"/>
              <a:t> – индустриальный кластер автомобилестроения</a:t>
            </a:r>
          </a:p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ru-RU" sz="1800" dirty="0"/>
          </a:p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800" dirty="0"/>
              <a:t>Эксперты Тойоты работают с:</a:t>
            </a:r>
          </a:p>
          <a:p>
            <a:pPr marL="635000" lvl="1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800" dirty="0"/>
              <a:t>Социальным сектором (больницы)</a:t>
            </a:r>
          </a:p>
          <a:p>
            <a:pPr marL="635000" lvl="1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800" dirty="0"/>
              <a:t>Государственным сектором</a:t>
            </a:r>
          </a:p>
          <a:p>
            <a:pPr marL="635000" lvl="1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800" dirty="0"/>
              <a:t>Другими – по запросу</a:t>
            </a:r>
          </a:p>
          <a:p>
            <a:pPr marL="635000" lvl="1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ru-RU" sz="1800" dirty="0"/>
          </a:p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800" dirty="0"/>
              <a:t>Отдельная поддержка оказывается предприятиям-смежниками и поставщикам</a:t>
            </a:r>
          </a:p>
          <a:p>
            <a:pPr marL="635000" lvl="1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800" dirty="0"/>
              <a:t>Длительные стажировки на заводах Тойоты</a:t>
            </a:r>
            <a:r>
              <a:rPr lang="en-US" sz="1800" dirty="0"/>
              <a:t> (2 </a:t>
            </a:r>
            <a:r>
              <a:rPr lang="ru-RU" sz="1800" dirty="0"/>
              <a:t>года)</a:t>
            </a:r>
          </a:p>
          <a:p>
            <a:pPr marL="635000" lvl="1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800" dirty="0"/>
              <a:t>Обучение на площадке, экскурсии и лекции</a:t>
            </a:r>
          </a:p>
          <a:p>
            <a:pPr marL="635000" lvl="1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sz="1800" dirty="0"/>
              <a:t>Передача опыта и знаний</a:t>
            </a:r>
          </a:p>
          <a:p>
            <a:pPr marL="177800" indent="-177800">
              <a:spcBef>
                <a:spcPts val="3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ru-RU" sz="1800" dirty="0"/>
          </a:p>
          <a:p>
            <a:pPr>
              <a:spcBef>
                <a:spcPts val="300"/>
              </a:spcBef>
              <a:buClr>
                <a:schemeClr val="tx2"/>
              </a:buClr>
              <a:buSzPct val="100000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879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B8C16C9-7FD4-4290-BAA7-E0D6E927F2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B8C16C9-7FD4-4290-BAA7-E0D6E927F2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3BDCA49-A048-4110-8CF9-B75E3885A92E}"/>
              </a:ext>
            </a:extLst>
          </p:cNvPr>
          <p:cNvCxnSpPr>
            <a:cxnSpLocks/>
          </p:cNvCxnSpPr>
          <p:nvPr/>
        </p:nvCxnSpPr>
        <p:spPr>
          <a:xfrm>
            <a:off x="0" y="2824116"/>
            <a:ext cx="5340568" cy="0"/>
          </a:xfrm>
          <a:prstGeom prst="line">
            <a:avLst/>
          </a:prstGeom>
          <a:ln w="9525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C7A60D1-3878-444F-8BB6-7CF9F3B20CE9}"/>
              </a:ext>
            </a:extLst>
          </p:cNvPr>
          <p:cNvCxnSpPr>
            <a:cxnSpLocks/>
          </p:cNvCxnSpPr>
          <p:nvPr/>
        </p:nvCxnSpPr>
        <p:spPr>
          <a:xfrm>
            <a:off x="0" y="4162580"/>
            <a:ext cx="5340568" cy="0"/>
          </a:xfrm>
          <a:prstGeom prst="line">
            <a:avLst/>
          </a:prstGeom>
          <a:ln w="9525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1D26B79-0FCA-45CB-B4BF-08BFD14F1A40}"/>
              </a:ext>
            </a:extLst>
          </p:cNvPr>
          <p:cNvCxnSpPr>
            <a:cxnSpLocks/>
          </p:cNvCxnSpPr>
          <p:nvPr/>
        </p:nvCxnSpPr>
        <p:spPr>
          <a:xfrm>
            <a:off x="0" y="5443360"/>
            <a:ext cx="5340568" cy="0"/>
          </a:xfrm>
          <a:prstGeom prst="line">
            <a:avLst/>
          </a:prstGeom>
          <a:ln w="9525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B49111-128E-40BD-978F-1D2C5055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6" y="168453"/>
            <a:ext cx="10559839" cy="14773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Текущий статус </a:t>
            </a:r>
            <a:br>
              <a:rPr lang="ru-RU" dirty="0"/>
            </a:br>
            <a:r>
              <a:rPr lang="ru-RU" dirty="0"/>
              <a:t>реализации </a:t>
            </a:r>
            <a:br>
              <a:rPr lang="ru-RU" dirty="0"/>
            </a:br>
            <a:r>
              <a:rPr lang="ru-RU" dirty="0"/>
              <a:t>программы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67F02-4950-4D0B-9D21-1CDA212104F6}"/>
              </a:ext>
            </a:extLst>
          </p:cNvPr>
          <p:cNvSpPr txBox="1">
            <a:spLocks/>
          </p:cNvSpPr>
          <p:nvPr/>
        </p:nvSpPr>
        <p:spPr>
          <a:xfrm>
            <a:off x="326886" y="1991451"/>
            <a:ext cx="3025914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Регионы-участники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D1923-7DDA-46C4-A6A2-AE5F08E132CE}"/>
              </a:ext>
            </a:extLst>
          </p:cNvPr>
          <p:cNvSpPr txBox="1">
            <a:spLocks/>
          </p:cNvSpPr>
          <p:nvPr/>
        </p:nvSpPr>
        <p:spPr>
          <a:xfrm>
            <a:off x="326886" y="3104775"/>
            <a:ext cx="3025914" cy="7386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Пилотные предприятия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548C2-670C-447E-A329-225329718D4A}"/>
              </a:ext>
            </a:extLst>
          </p:cNvPr>
          <p:cNvSpPr txBox="1">
            <a:spLocks/>
          </p:cNvSpPr>
          <p:nvPr/>
        </p:nvSpPr>
        <p:spPr>
          <a:xfrm>
            <a:off x="326886" y="4433638"/>
            <a:ext cx="4129030" cy="7386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Обучение и международное сотрудничество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0FBAC-8AA2-43F4-B9B0-37118ADB0892}"/>
              </a:ext>
            </a:extLst>
          </p:cNvPr>
          <p:cNvSpPr txBox="1">
            <a:spLocks/>
          </p:cNvSpPr>
          <p:nvPr/>
        </p:nvSpPr>
        <p:spPr>
          <a:xfrm>
            <a:off x="326886" y="5754761"/>
            <a:ext cx="3025914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Меры поддержки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EE5CA2-7D7E-432A-BCA5-9BC7DB373731}"/>
              </a:ext>
            </a:extLst>
          </p:cNvPr>
          <p:cNvGrpSpPr/>
          <p:nvPr/>
        </p:nvGrpSpPr>
        <p:grpSpPr>
          <a:xfrm>
            <a:off x="4277452" y="-2"/>
            <a:ext cx="7671661" cy="6721477"/>
            <a:chOff x="4876604" y="-2"/>
            <a:chExt cx="7671661" cy="6721477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65297C7-C9E8-46C5-BE7E-4B2304D56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4" b="1258"/>
            <a:stretch/>
          </p:blipFill>
          <p:spPr>
            <a:xfrm rot="10800000" flipV="1">
              <a:off x="4876604" y="945178"/>
              <a:ext cx="618924" cy="5776297"/>
            </a:xfrm>
            <a:prstGeom prst="rect">
              <a:avLst/>
            </a:prstGeom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3261F3D-B711-42CD-AB4B-410C466C2354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5583680" y="-243114"/>
              <a:ext cx="6721473" cy="72076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ym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CF8336-D195-4ECC-95A0-F1A06A4BCFBD}"/>
                </a:ext>
              </a:extLst>
            </p:cNvPr>
            <p:cNvSpPr txBox="1">
              <a:spLocks/>
            </p:cNvSpPr>
            <p:nvPr/>
          </p:nvSpPr>
          <p:spPr>
            <a:xfrm>
              <a:off x="10705564" y="245397"/>
              <a:ext cx="1558119" cy="83099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5400" dirty="0">
                  <a:solidFill>
                    <a:schemeClr val="accent1"/>
                  </a:solidFill>
                  <a:latin typeface="Georgia Pro" panose="02040502050405020303" pitchFamily="18" charset="0"/>
                </a:rPr>
                <a:t>2017</a:t>
              </a:r>
              <a:endParaRPr lang="ru-RU" sz="5400" dirty="0">
                <a:solidFill>
                  <a:schemeClr val="accent1"/>
                </a:solidFill>
                <a:latin typeface="Georgia Pro" panose="02040502050405020303" pitchFamily="18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E5051E9-8F19-4136-8E09-861FCDD41978}"/>
                </a:ext>
              </a:extLst>
            </p:cNvPr>
            <p:cNvGrpSpPr/>
            <p:nvPr/>
          </p:nvGrpSpPr>
          <p:grpSpPr>
            <a:xfrm>
              <a:off x="5694077" y="3233754"/>
              <a:ext cx="5377275" cy="2752466"/>
              <a:chOff x="5694077" y="3154502"/>
              <a:chExt cx="5377275" cy="275246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FACD85-75A9-4A83-9A62-C407B6CF3F58}"/>
                  </a:ext>
                </a:extLst>
              </p:cNvPr>
              <p:cNvSpPr txBox="1"/>
              <p:nvPr/>
            </p:nvSpPr>
            <p:spPr>
              <a:xfrm>
                <a:off x="7023484" y="3384644"/>
                <a:ext cx="3948945" cy="4308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ru-RU" sz="2800" dirty="0">
                    <a:solidFill>
                      <a:schemeClr val="accent1"/>
                    </a:solidFill>
                    <a:latin typeface="Georgia Pro" panose="02040502050405020303" pitchFamily="18" charset="0"/>
                  </a:rPr>
                  <a:t>14+ предприятий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06E8742-2C9F-4665-8183-E3FE7D87B538}"/>
                  </a:ext>
                </a:extLst>
              </p:cNvPr>
              <p:cNvGrpSpPr/>
              <p:nvPr/>
            </p:nvGrpSpPr>
            <p:grpSpPr>
              <a:xfrm>
                <a:off x="5694077" y="3154502"/>
                <a:ext cx="865517" cy="865517"/>
                <a:chOff x="5694077" y="3154502"/>
                <a:chExt cx="865517" cy="865517"/>
              </a:xfrm>
            </p:grpSpPr>
            <p:sp>
              <p:nvSpPr>
                <p:cNvPr id="33" name="Прямоугольник 47">
                  <a:extLst>
                    <a:ext uri="{FF2B5EF4-FFF2-40B4-BE49-F238E27FC236}">
                      <a16:creationId xmlns:a16="http://schemas.microsoft.com/office/drawing/2014/main" id="{27C740BC-4FE1-4E01-8738-0063F932C66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694077" y="3154502"/>
                  <a:ext cx="865517" cy="865517"/>
                </a:xfrm>
                <a:prstGeom prst="ellipse">
                  <a:avLst/>
                </a:prstGeom>
                <a:solidFill>
                  <a:schemeClr val="accent3">
                    <a:alpha val="96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accent1"/>
                    </a:solidFill>
                  </a:endParaRPr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51E5793D-23E5-4DAA-BC4E-E1E448A992C4}"/>
                    </a:ext>
                  </a:extLst>
                </p:cNvPr>
                <p:cNvGrpSpPr/>
                <p:nvPr/>
              </p:nvGrpSpPr>
              <p:grpSpPr>
                <a:xfrm>
                  <a:off x="5864104" y="3352310"/>
                  <a:ext cx="525462" cy="469900"/>
                  <a:chOff x="5387016" y="3332163"/>
                  <a:chExt cx="525462" cy="469900"/>
                </a:xfrm>
              </p:grpSpPr>
              <p:sp>
                <p:nvSpPr>
                  <p:cNvPr id="70" name="Rectangle 41">
                    <a:extLst>
                      <a:ext uri="{FF2B5EF4-FFF2-40B4-BE49-F238E27FC236}">
                        <a16:creationId xmlns:a16="http://schemas.microsoft.com/office/drawing/2014/main" id="{3E907AB7-ACF9-4AE2-9587-9FB7D003F4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87016" y="3551238"/>
                    <a:ext cx="38100" cy="250825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Rectangle 42">
                    <a:extLst>
                      <a:ext uri="{FF2B5EF4-FFF2-40B4-BE49-F238E27FC236}">
                        <a16:creationId xmlns:a16="http://schemas.microsoft.com/office/drawing/2014/main" id="{FEF7D124-6B6F-4DFF-AB6E-5769BC62FF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93416" y="3646488"/>
                    <a:ext cx="119062" cy="155575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2" name="Rectangle 43">
                    <a:extLst>
                      <a:ext uri="{FF2B5EF4-FFF2-40B4-BE49-F238E27FC236}">
                        <a16:creationId xmlns:a16="http://schemas.microsoft.com/office/drawing/2014/main" id="{4856653A-CC65-4173-848D-FE4C296435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33104" y="3600450"/>
                    <a:ext cx="41275" cy="46038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Rectangle 44">
                    <a:extLst>
                      <a:ext uri="{FF2B5EF4-FFF2-40B4-BE49-F238E27FC236}">
                        <a16:creationId xmlns:a16="http://schemas.microsoft.com/office/drawing/2014/main" id="{A461C039-FD6A-4B8E-904D-6A9833398B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8791" y="3649663"/>
                    <a:ext cx="73025" cy="152400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4" name="Rectangle 45">
                    <a:extLst>
                      <a:ext uri="{FF2B5EF4-FFF2-40B4-BE49-F238E27FC236}">
                        <a16:creationId xmlns:a16="http://schemas.microsoft.com/office/drawing/2014/main" id="{49788308-57CB-4CEF-BE10-BF129BC1D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63216" y="3373438"/>
                    <a:ext cx="119062" cy="46038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5" name="Freeform 46">
                    <a:extLst>
                      <a:ext uri="{FF2B5EF4-FFF2-40B4-BE49-F238E27FC236}">
                        <a16:creationId xmlns:a16="http://schemas.microsoft.com/office/drawing/2014/main" id="{36C49904-A097-4D6F-A473-971D774242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1816" y="3578225"/>
                    <a:ext cx="101600" cy="223838"/>
                  </a:xfrm>
                  <a:custGeom>
                    <a:avLst/>
                    <a:gdLst>
                      <a:gd name="T0" fmla="*/ 0 w 64"/>
                      <a:gd name="T1" fmla="*/ 141 h 141"/>
                      <a:gd name="T2" fmla="*/ 0 w 64"/>
                      <a:gd name="T3" fmla="*/ 0 h 141"/>
                      <a:gd name="T4" fmla="*/ 64 w 64"/>
                      <a:gd name="T5" fmla="*/ 0 h 141"/>
                      <a:gd name="T6" fmla="*/ 64 w 64"/>
                      <a:gd name="T7" fmla="*/ 141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4" h="141">
                        <a:moveTo>
                          <a:pt x="0" y="141"/>
                        </a:moveTo>
                        <a:lnTo>
                          <a:pt x="0" y="0"/>
                        </a:lnTo>
                        <a:lnTo>
                          <a:pt x="64" y="0"/>
                        </a:lnTo>
                        <a:lnTo>
                          <a:pt x="64" y="141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6" name="Rectangle 47">
                    <a:extLst>
                      <a:ext uri="{FF2B5EF4-FFF2-40B4-BE49-F238E27FC236}">
                        <a16:creationId xmlns:a16="http://schemas.microsoft.com/office/drawing/2014/main" id="{9FFB1C49-A19A-40D3-AE5C-E7CE93D7ED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12454" y="3479800"/>
                    <a:ext cx="61912" cy="98425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" name="Line 48">
                    <a:extLst>
                      <a:ext uri="{FF2B5EF4-FFF2-40B4-BE49-F238E27FC236}">
                        <a16:creationId xmlns:a16="http://schemas.microsoft.com/office/drawing/2014/main" id="{6C23F277-CA13-4D4B-9484-6B3A3D378B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42616" y="3397250"/>
                    <a:ext cx="0" cy="82550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8" name="Freeform 49">
                    <a:extLst>
                      <a:ext uri="{FF2B5EF4-FFF2-40B4-BE49-F238E27FC236}">
                        <a16:creationId xmlns:a16="http://schemas.microsoft.com/office/drawing/2014/main" id="{DBF239D8-A173-427A-BC1F-C0E06BF0E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02904" y="3332163"/>
                    <a:ext cx="41275" cy="41275"/>
                  </a:xfrm>
                  <a:custGeom>
                    <a:avLst/>
                    <a:gdLst>
                      <a:gd name="T0" fmla="*/ 0 w 26"/>
                      <a:gd name="T1" fmla="*/ 26 h 26"/>
                      <a:gd name="T2" fmla="*/ 0 w 26"/>
                      <a:gd name="T3" fmla="*/ 0 h 26"/>
                      <a:gd name="T4" fmla="*/ 26 w 26"/>
                      <a:gd name="T5" fmla="*/ 0 h 26"/>
                      <a:gd name="T6" fmla="*/ 26 w 26"/>
                      <a:gd name="T7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6">
                        <a:moveTo>
                          <a:pt x="0" y="26"/>
                        </a:moveTo>
                        <a:lnTo>
                          <a:pt x="0" y="0"/>
                        </a:lnTo>
                        <a:lnTo>
                          <a:pt x="26" y="0"/>
                        </a:lnTo>
                        <a:lnTo>
                          <a:pt x="26" y="26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9" name="Line 50">
                    <a:extLst>
                      <a:ext uri="{FF2B5EF4-FFF2-40B4-BE49-F238E27FC236}">
                        <a16:creationId xmlns:a16="http://schemas.microsoft.com/office/drawing/2014/main" id="{F026D1B3-B535-4AEE-A9B0-E3EAD62038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4329" y="3460750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0" name="Line 51">
                    <a:extLst>
                      <a:ext uri="{FF2B5EF4-FFF2-40B4-BE49-F238E27FC236}">
                        <a16:creationId xmlns:a16="http://schemas.microsoft.com/office/drawing/2014/main" id="{50E7CC16-B6CD-41A9-B4DA-C8ED0A26CE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3541" y="3460750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Line 52">
                    <a:extLst>
                      <a:ext uri="{FF2B5EF4-FFF2-40B4-BE49-F238E27FC236}">
                        <a16:creationId xmlns:a16="http://schemas.microsoft.com/office/drawing/2014/main" id="{04AEAE2D-2215-4FD3-97B4-F8E2FAAF34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71166" y="3460750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Line 53">
                    <a:extLst>
                      <a:ext uri="{FF2B5EF4-FFF2-40B4-BE49-F238E27FC236}">
                        <a16:creationId xmlns:a16="http://schemas.microsoft.com/office/drawing/2014/main" id="{7F599AC3-1551-4B2C-A8A7-17B7ECF3D1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4329" y="3516313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Line 54">
                    <a:extLst>
                      <a:ext uri="{FF2B5EF4-FFF2-40B4-BE49-F238E27FC236}">
                        <a16:creationId xmlns:a16="http://schemas.microsoft.com/office/drawing/2014/main" id="{6F49912C-3CC4-4723-818E-176308A01B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3541" y="3516313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Line 55">
                    <a:extLst>
                      <a:ext uri="{FF2B5EF4-FFF2-40B4-BE49-F238E27FC236}">
                        <a16:creationId xmlns:a16="http://schemas.microsoft.com/office/drawing/2014/main" id="{B80C57F7-78BE-4AC9-A9FB-065E4F84B7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71166" y="3516313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5" name="Line 56">
                    <a:extLst>
                      <a:ext uri="{FF2B5EF4-FFF2-40B4-BE49-F238E27FC236}">
                        <a16:creationId xmlns:a16="http://schemas.microsoft.com/office/drawing/2014/main" id="{C8E40C19-5BF6-4142-B7B2-C31FC27795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4329" y="3573463"/>
                    <a:ext cx="0" cy="1905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6" name="Line 57">
                    <a:extLst>
                      <a:ext uri="{FF2B5EF4-FFF2-40B4-BE49-F238E27FC236}">
                        <a16:creationId xmlns:a16="http://schemas.microsoft.com/office/drawing/2014/main" id="{41207A9B-7157-4A2D-8846-7BA03E92F3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3541" y="3573463"/>
                    <a:ext cx="0" cy="1905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Line 58">
                    <a:extLst>
                      <a:ext uri="{FF2B5EF4-FFF2-40B4-BE49-F238E27FC236}">
                        <a16:creationId xmlns:a16="http://schemas.microsoft.com/office/drawing/2014/main" id="{D021F524-00FB-4A47-BF88-D2A55FC923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71166" y="3573463"/>
                    <a:ext cx="0" cy="1905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8" name="Line 59">
                    <a:extLst>
                      <a:ext uri="{FF2B5EF4-FFF2-40B4-BE49-F238E27FC236}">
                        <a16:creationId xmlns:a16="http://schemas.microsoft.com/office/drawing/2014/main" id="{B55F5706-467A-408E-8138-5A653077D4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4329" y="3629025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9" name="Line 60">
                    <a:extLst>
                      <a:ext uri="{FF2B5EF4-FFF2-40B4-BE49-F238E27FC236}">
                        <a16:creationId xmlns:a16="http://schemas.microsoft.com/office/drawing/2014/main" id="{CE6C9C86-9F79-4257-A814-EA863EAD87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3541" y="3629025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0" name="Line 61">
                    <a:extLst>
                      <a:ext uri="{FF2B5EF4-FFF2-40B4-BE49-F238E27FC236}">
                        <a16:creationId xmlns:a16="http://schemas.microsoft.com/office/drawing/2014/main" id="{84087242-F175-4D99-AD71-C1FA74F60C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71166" y="3629025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1" name="Line 62">
                    <a:extLst>
                      <a:ext uri="{FF2B5EF4-FFF2-40B4-BE49-F238E27FC236}">
                        <a16:creationId xmlns:a16="http://schemas.microsoft.com/office/drawing/2014/main" id="{221C9BAD-0648-47A1-ADAC-3D5341F3CF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4329" y="3683000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2" name="Line 63">
                    <a:extLst>
                      <a:ext uri="{FF2B5EF4-FFF2-40B4-BE49-F238E27FC236}">
                        <a16:creationId xmlns:a16="http://schemas.microsoft.com/office/drawing/2014/main" id="{2CA9AAAC-B618-4A54-A816-3565578CFD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3541" y="3683000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3" name="Line 64">
                    <a:extLst>
                      <a:ext uri="{FF2B5EF4-FFF2-40B4-BE49-F238E27FC236}">
                        <a16:creationId xmlns:a16="http://schemas.microsoft.com/office/drawing/2014/main" id="{683D0CA3-9DC4-4279-853C-D52DA80972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71166" y="3683000"/>
                    <a:ext cx="0" cy="206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4" name="Line 65">
                    <a:extLst>
                      <a:ext uri="{FF2B5EF4-FFF2-40B4-BE49-F238E27FC236}">
                        <a16:creationId xmlns:a16="http://schemas.microsoft.com/office/drawing/2014/main" id="{F1AABB98-819A-46F1-BBF5-D257A5E3D9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4329" y="3740150"/>
                    <a:ext cx="0" cy="1905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5" name="Line 66">
                    <a:extLst>
                      <a:ext uri="{FF2B5EF4-FFF2-40B4-BE49-F238E27FC236}">
                        <a16:creationId xmlns:a16="http://schemas.microsoft.com/office/drawing/2014/main" id="{636F3BD9-AD03-490C-A755-F7350ACE93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23541" y="3740150"/>
                    <a:ext cx="0" cy="1905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6" name="Line 67">
                    <a:extLst>
                      <a:ext uri="{FF2B5EF4-FFF2-40B4-BE49-F238E27FC236}">
                        <a16:creationId xmlns:a16="http://schemas.microsoft.com/office/drawing/2014/main" id="{DD5669F4-9430-4852-8331-1A6F1AD158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71166" y="3740150"/>
                    <a:ext cx="0" cy="1905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7" name="Freeform 68">
                    <a:extLst>
                      <a:ext uri="{FF2B5EF4-FFF2-40B4-BE49-F238E27FC236}">
                        <a16:creationId xmlns:a16="http://schemas.microsoft.com/office/drawing/2014/main" id="{A54F7154-B8E2-4745-91B3-872F375C41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5116" y="3419475"/>
                    <a:ext cx="193675" cy="382588"/>
                  </a:xfrm>
                  <a:custGeom>
                    <a:avLst/>
                    <a:gdLst>
                      <a:gd name="T0" fmla="*/ 0 w 122"/>
                      <a:gd name="T1" fmla="*/ 241 h 241"/>
                      <a:gd name="T2" fmla="*/ 0 w 122"/>
                      <a:gd name="T3" fmla="*/ 0 h 241"/>
                      <a:gd name="T4" fmla="*/ 122 w 122"/>
                      <a:gd name="T5" fmla="*/ 0 h 241"/>
                      <a:gd name="T6" fmla="*/ 122 w 122"/>
                      <a:gd name="T7" fmla="*/ 241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2" h="241">
                        <a:moveTo>
                          <a:pt x="0" y="241"/>
                        </a:moveTo>
                        <a:lnTo>
                          <a:pt x="0" y="0"/>
                        </a:lnTo>
                        <a:lnTo>
                          <a:pt x="122" y="0"/>
                        </a:lnTo>
                        <a:lnTo>
                          <a:pt x="122" y="241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8" name="Line 69">
                    <a:extLst>
                      <a:ext uri="{FF2B5EF4-FFF2-40B4-BE49-F238E27FC236}">
                        <a16:creationId xmlns:a16="http://schemas.microsoft.com/office/drawing/2014/main" id="{483D28C5-2636-4750-A641-7E81E29CE3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87016" y="3802063"/>
                    <a:ext cx="525462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9" name="Line 70">
                    <a:extLst>
                      <a:ext uri="{FF2B5EF4-FFF2-40B4-BE49-F238E27FC236}">
                        <a16:creationId xmlns:a16="http://schemas.microsoft.com/office/drawing/2014/main" id="{94251FC8-87E7-4BD5-A025-17D6DA040E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55304" y="3595688"/>
                    <a:ext cx="0" cy="53975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CEE9077-1876-4AE1-B18C-FC5E6C594245}"/>
                  </a:ext>
                </a:extLst>
              </p:cNvPr>
              <p:cNvSpPr txBox="1"/>
              <p:nvPr/>
            </p:nvSpPr>
            <p:spPr>
              <a:xfrm>
                <a:off x="7122407" y="5476081"/>
                <a:ext cx="3948945" cy="4308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ru-RU" sz="2800" dirty="0">
                    <a:solidFill>
                      <a:schemeClr val="accent1"/>
                    </a:solidFill>
                    <a:latin typeface="Georgia Pro" panose="02040502050405020303" pitchFamily="18" charset="0"/>
                  </a:rPr>
                  <a:t>До 300 млн. руб.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C09599-4DFA-4FA6-A7BB-7024B56ABF25}"/>
                </a:ext>
              </a:extLst>
            </p:cNvPr>
            <p:cNvGrpSpPr/>
            <p:nvPr/>
          </p:nvGrpSpPr>
          <p:grpSpPr>
            <a:xfrm>
              <a:off x="5694077" y="1743359"/>
              <a:ext cx="865517" cy="865517"/>
              <a:chOff x="5694077" y="1595596"/>
              <a:chExt cx="865517" cy="865517"/>
            </a:xfrm>
          </p:grpSpPr>
          <p:sp>
            <p:nvSpPr>
              <p:cNvPr id="32" name="Прямоугольник 47">
                <a:extLst>
                  <a:ext uri="{FF2B5EF4-FFF2-40B4-BE49-F238E27FC236}">
                    <a16:creationId xmlns:a16="http://schemas.microsoft.com/office/drawing/2014/main" id="{619C6FBB-E5EB-470E-B180-AB304310F3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94077" y="1595596"/>
                <a:ext cx="865517" cy="865517"/>
              </a:xfrm>
              <a:prstGeom prst="ellipse">
                <a:avLst/>
              </a:prstGeom>
              <a:solidFill>
                <a:schemeClr val="accent3">
                  <a:alpha val="96000"/>
                </a:scheme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ru-RU" sz="20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EA1A3B56-80F1-4BCB-B4DE-AFE62D92FFEC}"/>
                  </a:ext>
                </a:extLst>
              </p:cNvPr>
              <p:cNvGrpSpPr/>
              <p:nvPr/>
            </p:nvGrpSpPr>
            <p:grpSpPr>
              <a:xfrm>
                <a:off x="5851404" y="1775148"/>
                <a:ext cx="550863" cy="506413"/>
                <a:chOff x="5387975" y="1766888"/>
                <a:chExt cx="550863" cy="506413"/>
              </a:xfrm>
            </p:grpSpPr>
            <p:sp>
              <p:nvSpPr>
                <p:cNvPr id="126" name="Freeform 87">
                  <a:extLst>
                    <a:ext uri="{FF2B5EF4-FFF2-40B4-BE49-F238E27FC236}">
                      <a16:creationId xmlns:a16="http://schemas.microsoft.com/office/drawing/2014/main" id="{FB9B2FCF-5975-48CC-934C-E4CA12271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7975" y="2151063"/>
                  <a:ext cx="550863" cy="122238"/>
                </a:xfrm>
                <a:custGeom>
                  <a:avLst/>
                  <a:gdLst>
                    <a:gd name="T0" fmla="*/ 225 w 225"/>
                    <a:gd name="T1" fmla="*/ 0 h 50"/>
                    <a:gd name="T2" fmla="*/ 89 w 225"/>
                    <a:gd name="T3" fmla="*/ 50 h 50"/>
                    <a:gd name="T4" fmla="*/ 0 w 225"/>
                    <a:gd name="T5" fmla="*/ 3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" h="50">
                      <a:moveTo>
                        <a:pt x="225" y="0"/>
                      </a:moveTo>
                      <a:cubicBezTo>
                        <a:pt x="186" y="0"/>
                        <a:pt x="109" y="30"/>
                        <a:pt x="89" y="50"/>
                      </a:cubicBezTo>
                      <a:cubicBezTo>
                        <a:pt x="54" y="32"/>
                        <a:pt x="32" y="32"/>
                        <a:pt x="0" y="32"/>
                      </a:cubicBez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" name="Line 88">
                  <a:extLst>
                    <a:ext uri="{FF2B5EF4-FFF2-40B4-BE49-F238E27FC236}">
                      <a16:creationId xmlns:a16="http://schemas.microsoft.com/office/drawing/2014/main" id="{37E5BE0F-658C-494E-8FB8-E6F4D661AF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48300" y="2132013"/>
                  <a:ext cx="0" cy="98425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" name="Freeform 89">
                  <a:extLst>
                    <a:ext uri="{FF2B5EF4-FFF2-40B4-BE49-F238E27FC236}">
                      <a16:creationId xmlns:a16="http://schemas.microsoft.com/office/drawing/2014/main" id="{C987A4CB-E146-452F-BAE4-4E701330D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7975" y="1766888"/>
                  <a:ext cx="123825" cy="365125"/>
                </a:xfrm>
                <a:custGeom>
                  <a:avLst/>
                  <a:gdLst>
                    <a:gd name="T0" fmla="*/ 51 w 51"/>
                    <a:gd name="T1" fmla="*/ 76 h 149"/>
                    <a:gd name="T2" fmla="*/ 25 w 51"/>
                    <a:gd name="T3" fmla="*/ 149 h 149"/>
                    <a:gd name="T4" fmla="*/ 0 w 51"/>
                    <a:gd name="T5" fmla="*/ 76 h 149"/>
                    <a:gd name="T6" fmla="*/ 25 w 51"/>
                    <a:gd name="T7" fmla="*/ 0 h 149"/>
                    <a:gd name="T8" fmla="*/ 51 w 51"/>
                    <a:gd name="T9" fmla="*/ 76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149">
                      <a:moveTo>
                        <a:pt x="51" y="76"/>
                      </a:moveTo>
                      <a:cubicBezTo>
                        <a:pt x="51" y="119"/>
                        <a:pt x="43" y="149"/>
                        <a:pt x="25" y="149"/>
                      </a:cubicBezTo>
                      <a:cubicBezTo>
                        <a:pt x="7" y="149"/>
                        <a:pt x="0" y="119"/>
                        <a:pt x="0" y="76"/>
                      </a:cubicBezTo>
                      <a:cubicBezTo>
                        <a:pt x="0" y="39"/>
                        <a:pt x="14" y="0"/>
                        <a:pt x="25" y="0"/>
                      </a:cubicBezTo>
                      <a:cubicBezTo>
                        <a:pt x="36" y="0"/>
                        <a:pt x="51" y="39"/>
                        <a:pt x="51" y="76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" name="Freeform 90">
                  <a:extLst>
                    <a:ext uri="{FF2B5EF4-FFF2-40B4-BE49-F238E27FC236}">
                      <a16:creationId xmlns:a16="http://schemas.microsoft.com/office/drawing/2014/main" id="{910FA638-BC59-4DE8-A583-B6974D7F6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8938" y="1863725"/>
                  <a:ext cx="82550" cy="295275"/>
                </a:xfrm>
                <a:custGeom>
                  <a:avLst/>
                  <a:gdLst>
                    <a:gd name="T0" fmla="*/ 18 w 34"/>
                    <a:gd name="T1" fmla="*/ 0 h 120"/>
                    <a:gd name="T2" fmla="*/ 34 w 34"/>
                    <a:gd name="T3" fmla="*/ 61 h 120"/>
                    <a:gd name="T4" fmla="*/ 14 w 34"/>
                    <a:gd name="T5" fmla="*/ 120 h 120"/>
                    <a:gd name="T6" fmla="*/ 0 w 34"/>
                    <a:gd name="T7" fmla="*/ 10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120">
                      <a:moveTo>
                        <a:pt x="18" y="0"/>
                      </a:moveTo>
                      <a:cubicBezTo>
                        <a:pt x="26" y="0"/>
                        <a:pt x="34" y="32"/>
                        <a:pt x="34" y="61"/>
                      </a:cubicBezTo>
                      <a:cubicBezTo>
                        <a:pt x="34" y="95"/>
                        <a:pt x="28" y="120"/>
                        <a:pt x="14" y="120"/>
                      </a:cubicBezTo>
                      <a:cubicBezTo>
                        <a:pt x="8" y="120"/>
                        <a:pt x="3" y="116"/>
                        <a:pt x="0" y="108"/>
                      </a:cubicBez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" name="Line 91">
                  <a:extLst>
                    <a:ext uri="{FF2B5EF4-FFF2-40B4-BE49-F238E27FC236}">
                      <a16:creationId xmlns:a16="http://schemas.microsoft.com/office/drawing/2014/main" id="{9653A295-6533-4FE0-965A-80081D244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02275" y="2159000"/>
                  <a:ext cx="0" cy="714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" name="Freeform 92">
                  <a:extLst>
                    <a:ext uri="{FF2B5EF4-FFF2-40B4-BE49-F238E27FC236}">
                      <a16:creationId xmlns:a16="http://schemas.microsoft.com/office/drawing/2014/main" id="{6EEDEB6E-0304-4AA7-8507-089429C9B2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3100" y="2114550"/>
                  <a:ext cx="69850" cy="77788"/>
                </a:xfrm>
                <a:custGeom>
                  <a:avLst/>
                  <a:gdLst>
                    <a:gd name="T0" fmla="*/ 0 w 44"/>
                    <a:gd name="T1" fmla="*/ 49 h 49"/>
                    <a:gd name="T2" fmla="*/ 0 w 44"/>
                    <a:gd name="T3" fmla="*/ 0 h 49"/>
                    <a:gd name="T4" fmla="*/ 44 w 44"/>
                    <a:gd name="T5" fmla="*/ 0 h 49"/>
                    <a:gd name="T6" fmla="*/ 44 w 44"/>
                    <a:gd name="T7" fmla="*/ 3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49">
                      <a:moveTo>
                        <a:pt x="0" y="49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34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" name="Freeform 93">
                  <a:extLst>
                    <a:ext uri="{FF2B5EF4-FFF2-40B4-BE49-F238E27FC236}">
                      <a16:creationId xmlns:a16="http://schemas.microsoft.com/office/drawing/2014/main" id="{1C970A47-5E9F-4F0D-BD9B-6FA9402AF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7875" y="1935163"/>
                  <a:ext cx="53975" cy="71438"/>
                </a:xfrm>
                <a:custGeom>
                  <a:avLst/>
                  <a:gdLst>
                    <a:gd name="T0" fmla="*/ 0 w 34"/>
                    <a:gd name="T1" fmla="*/ 17 h 45"/>
                    <a:gd name="T2" fmla="*/ 0 w 34"/>
                    <a:gd name="T3" fmla="*/ 0 h 45"/>
                    <a:gd name="T4" fmla="*/ 34 w 34"/>
                    <a:gd name="T5" fmla="*/ 0 h 45"/>
                    <a:gd name="T6" fmla="*/ 34 w 34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45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34" y="0"/>
                      </a:lnTo>
                      <a:lnTo>
                        <a:pt x="34" y="45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" name="Freeform 94">
                  <a:extLst>
                    <a:ext uri="{FF2B5EF4-FFF2-40B4-BE49-F238E27FC236}">
                      <a16:creationId xmlns:a16="http://schemas.microsoft.com/office/drawing/2014/main" id="{C817350E-D3BD-4506-B0DB-988CCF864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5625" y="1917700"/>
                  <a:ext cx="303213" cy="312738"/>
                </a:xfrm>
                <a:custGeom>
                  <a:avLst/>
                  <a:gdLst>
                    <a:gd name="T0" fmla="*/ 17 w 191"/>
                    <a:gd name="T1" fmla="*/ 197 h 197"/>
                    <a:gd name="T2" fmla="*/ 17 w 191"/>
                    <a:gd name="T3" fmla="*/ 96 h 197"/>
                    <a:gd name="T4" fmla="*/ 0 w 191"/>
                    <a:gd name="T5" fmla="*/ 96 h 197"/>
                    <a:gd name="T6" fmla="*/ 0 w 191"/>
                    <a:gd name="T7" fmla="*/ 68 h 197"/>
                    <a:gd name="T8" fmla="*/ 95 w 191"/>
                    <a:gd name="T9" fmla="*/ 0 h 197"/>
                    <a:gd name="T10" fmla="*/ 191 w 191"/>
                    <a:gd name="T11" fmla="*/ 68 h 197"/>
                    <a:gd name="T12" fmla="*/ 191 w 191"/>
                    <a:gd name="T13" fmla="*/ 96 h 197"/>
                    <a:gd name="T14" fmla="*/ 174 w 191"/>
                    <a:gd name="T15" fmla="*/ 96 h 197"/>
                    <a:gd name="T16" fmla="*/ 174 w 191"/>
                    <a:gd name="T17" fmla="*/ 146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1" h="197">
                      <a:moveTo>
                        <a:pt x="17" y="197"/>
                      </a:moveTo>
                      <a:lnTo>
                        <a:pt x="17" y="96"/>
                      </a:lnTo>
                      <a:lnTo>
                        <a:pt x="0" y="96"/>
                      </a:lnTo>
                      <a:lnTo>
                        <a:pt x="0" y="68"/>
                      </a:lnTo>
                      <a:lnTo>
                        <a:pt x="95" y="0"/>
                      </a:lnTo>
                      <a:lnTo>
                        <a:pt x="191" y="68"/>
                      </a:lnTo>
                      <a:lnTo>
                        <a:pt x="191" y="96"/>
                      </a:lnTo>
                      <a:lnTo>
                        <a:pt x="174" y="96"/>
                      </a:lnTo>
                      <a:lnTo>
                        <a:pt x="174" y="146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7F6290-4B0B-4EAE-8ADA-90ED10513E34}"/>
                </a:ext>
              </a:extLst>
            </p:cNvPr>
            <p:cNvSpPr txBox="1"/>
            <p:nvPr/>
          </p:nvSpPr>
          <p:spPr>
            <a:xfrm>
              <a:off x="6917184" y="1331678"/>
              <a:ext cx="2179696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2800" dirty="0">
                  <a:solidFill>
                    <a:schemeClr val="accent1"/>
                  </a:solidFill>
                  <a:latin typeface="Georgia Pro" panose="02040502050405020303" pitchFamily="18" charset="0"/>
                </a:rPr>
                <a:t>6 регионов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28AF6FD-BF3F-41CE-8252-928A298905C3}"/>
                </a:ext>
              </a:extLst>
            </p:cNvPr>
            <p:cNvGrpSpPr/>
            <p:nvPr/>
          </p:nvGrpSpPr>
          <p:grpSpPr>
            <a:xfrm>
              <a:off x="6917184" y="1851006"/>
              <a:ext cx="5346499" cy="923330"/>
              <a:chOff x="6917184" y="1851006"/>
              <a:chExt cx="5346499" cy="92333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459C39-359A-4C35-B450-532B4E440D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7184" y="1851006"/>
                <a:ext cx="2267680" cy="92333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Самарская область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Пермский край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Тюменская область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Тульская область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9E9276-5E7B-42AD-BB47-D0F23B20B6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63683" y="1966422"/>
                <a:ext cx="2700000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Республика Башкортостан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Республика Татарстан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92AD1A-83F0-42A8-AAFB-3510D50FC65F}"/>
                </a:ext>
              </a:extLst>
            </p:cNvPr>
            <p:cNvGrpSpPr/>
            <p:nvPr/>
          </p:nvGrpSpPr>
          <p:grpSpPr>
            <a:xfrm>
              <a:off x="5694077" y="4225889"/>
              <a:ext cx="6569606" cy="1154162"/>
              <a:chOff x="5694077" y="4035005"/>
              <a:chExt cx="6569606" cy="115416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DA04057-6CFE-4351-AD41-EB65E35BF6E8}"/>
                  </a:ext>
                </a:extLst>
              </p:cNvPr>
              <p:cNvGrpSpPr/>
              <p:nvPr/>
            </p:nvGrpSpPr>
            <p:grpSpPr>
              <a:xfrm>
                <a:off x="5694077" y="4179328"/>
                <a:ext cx="865517" cy="865517"/>
                <a:chOff x="5694077" y="4537625"/>
                <a:chExt cx="865517" cy="865517"/>
              </a:xfrm>
            </p:grpSpPr>
            <p:sp>
              <p:nvSpPr>
                <p:cNvPr id="34" name="Прямоугольник 47">
                  <a:extLst>
                    <a:ext uri="{FF2B5EF4-FFF2-40B4-BE49-F238E27FC236}">
                      <a16:creationId xmlns:a16="http://schemas.microsoft.com/office/drawing/2014/main" id="{CB0FD611-8F2A-4861-A0E1-542B8D11437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694077" y="4537625"/>
                  <a:ext cx="865517" cy="865517"/>
                </a:xfrm>
                <a:prstGeom prst="ellipse">
                  <a:avLst/>
                </a:prstGeom>
                <a:solidFill>
                  <a:schemeClr val="accent3">
                    <a:alpha val="96000"/>
                  </a:schemeClr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accent1"/>
                    </a:solidFill>
                  </a:endParaRPr>
                </a:p>
              </p:txBody>
            </p:sp>
            <p:grpSp>
              <p:nvGrpSpPr>
                <p:cNvPr id="112" name="Group 8">
                  <a:extLst>
                    <a:ext uri="{FF2B5EF4-FFF2-40B4-BE49-F238E27FC236}">
                      <a16:creationId xmlns:a16="http://schemas.microsoft.com/office/drawing/2014/main" id="{F38CB1AC-AEBB-4C77-A58D-F557D0C8B78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850610" y="4690189"/>
                  <a:ext cx="552450" cy="560388"/>
                  <a:chOff x="3388" y="2985"/>
                  <a:chExt cx="348" cy="353"/>
                </a:xfrm>
              </p:grpSpPr>
              <p:sp>
                <p:nvSpPr>
                  <p:cNvPr id="113" name="Oval 9">
                    <a:extLst>
                      <a:ext uri="{FF2B5EF4-FFF2-40B4-BE49-F238E27FC236}">
                        <a16:creationId xmlns:a16="http://schemas.microsoft.com/office/drawing/2014/main" id="{272CFE73-28F8-4986-9734-190F1799DA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3032"/>
                    <a:ext cx="44" cy="46"/>
                  </a:xfrm>
                  <a:prstGeom prst="ellips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4" name="Line 10">
                    <a:extLst>
                      <a:ext uri="{FF2B5EF4-FFF2-40B4-BE49-F238E27FC236}">
                        <a16:creationId xmlns:a16="http://schemas.microsoft.com/office/drawing/2014/main" id="{A52192A3-F774-46A6-B8E4-1FCB1B4645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83" y="3098"/>
                    <a:ext cx="0" cy="3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5" name="Freeform 11">
                    <a:extLst>
                      <a:ext uri="{FF2B5EF4-FFF2-40B4-BE49-F238E27FC236}">
                        <a16:creationId xmlns:a16="http://schemas.microsoft.com/office/drawing/2014/main" id="{B500C8F7-864E-4E46-B96D-B54BB2FD4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8" y="3143"/>
                    <a:ext cx="72" cy="54"/>
                  </a:xfrm>
                  <a:custGeom>
                    <a:avLst/>
                    <a:gdLst>
                      <a:gd name="T0" fmla="*/ 0 w 72"/>
                      <a:gd name="T1" fmla="*/ 0 h 54"/>
                      <a:gd name="T2" fmla="*/ 0 w 72"/>
                      <a:gd name="T3" fmla="*/ 54 h 54"/>
                      <a:gd name="T4" fmla="*/ 72 w 72"/>
                      <a:gd name="T5" fmla="*/ 54 h 54"/>
                      <a:gd name="T6" fmla="*/ 72 w 72"/>
                      <a:gd name="T7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2" h="54">
                        <a:moveTo>
                          <a:pt x="0" y="0"/>
                        </a:moveTo>
                        <a:lnTo>
                          <a:pt x="0" y="54"/>
                        </a:lnTo>
                        <a:lnTo>
                          <a:pt x="72" y="54"/>
                        </a:lnTo>
                        <a:lnTo>
                          <a:pt x="72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6" name="Freeform 12">
                    <a:extLst>
                      <a:ext uri="{FF2B5EF4-FFF2-40B4-BE49-F238E27FC236}">
                        <a16:creationId xmlns:a16="http://schemas.microsoft.com/office/drawing/2014/main" id="{EF92A017-4EE5-461A-91CA-B6725D0C24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9" y="3098"/>
                    <a:ext cx="104" cy="99"/>
                  </a:xfrm>
                  <a:custGeom>
                    <a:avLst/>
                    <a:gdLst>
                      <a:gd name="T0" fmla="*/ 0 w 73"/>
                      <a:gd name="T1" fmla="*/ 70 h 70"/>
                      <a:gd name="T2" fmla="*/ 0 w 73"/>
                      <a:gd name="T3" fmla="*/ 21 h 70"/>
                      <a:gd name="T4" fmla="*/ 18 w 73"/>
                      <a:gd name="T5" fmla="*/ 0 h 70"/>
                      <a:gd name="T6" fmla="*/ 18 w 73"/>
                      <a:gd name="T7" fmla="*/ 0 h 70"/>
                      <a:gd name="T8" fmla="*/ 73 w 73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70">
                        <a:moveTo>
                          <a:pt x="0" y="70"/>
                        </a:move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9"/>
                          <a:pt x="6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7" name="Freeform 13">
                    <a:extLst>
                      <a:ext uri="{FF2B5EF4-FFF2-40B4-BE49-F238E27FC236}">
                        <a16:creationId xmlns:a16="http://schemas.microsoft.com/office/drawing/2014/main" id="{14D59F11-F452-4F98-A82D-482BF2C04B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3" y="3098"/>
                    <a:ext cx="26" cy="99"/>
                  </a:xfrm>
                  <a:custGeom>
                    <a:avLst/>
                    <a:gdLst>
                      <a:gd name="T0" fmla="*/ 0 w 18"/>
                      <a:gd name="T1" fmla="*/ 0 h 70"/>
                      <a:gd name="T2" fmla="*/ 0 w 18"/>
                      <a:gd name="T3" fmla="*/ 0 h 70"/>
                      <a:gd name="T4" fmla="*/ 18 w 18"/>
                      <a:gd name="T5" fmla="*/ 21 h 70"/>
                      <a:gd name="T6" fmla="*/ 18 w 18"/>
                      <a:gd name="T7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7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2" y="0"/>
                          <a:pt x="18" y="9"/>
                          <a:pt x="18" y="21"/>
                        </a:cubicBezTo>
                        <a:cubicBezTo>
                          <a:pt x="18" y="70"/>
                          <a:pt x="18" y="70"/>
                          <a:pt x="18" y="7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8" name="Freeform 14">
                    <a:extLst>
                      <a:ext uri="{FF2B5EF4-FFF2-40B4-BE49-F238E27FC236}">
                        <a16:creationId xmlns:a16="http://schemas.microsoft.com/office/drawing/2014/main" id="{3E9C7C90-F7CD-43E8-AF7A-6FA7B75BFB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4" y="3220"/>
                    <a:ext cx="161" cy="41"/>
                  </a:xfrm>
                  <a:custGeom>
                    <a:avLst/>
                    <a:gdLst>
                      <a:gd name="T0" fmla="*/ 24 w 113"/>
                      <a:gd name="T1" fmla="*/ 29 h 29"/>
                      <a:gd name="T2" fmla="*/ 11 w 113"/>
                      <a:gd name="T3" fmla="*/ 29 h 29"/>
                      <a:gd name="T4" fmla="*/ 0 w 113"/>
                      <a:gd name="T5" fmla="*/ 3 h 29"/>
                      <a:gd name="T6" fmla="*/ 2 w 113"/>
                      <a:gd name="T7" fmla="*/ 0 h 29"/>
                      <a:gd name="T8" fmla="*/ 111 w 113"/>
                      <a:gd name="T9" fmla="*/ 0 h 29"/>
                      <a:gd name="T10" fmla="*/ 113 w 113"/>
                      <a:gd name="T11" fmla="*/ 3 h 29"/>
                      <a:gd name="T12" fmla="*/ 102 w 113"/>
                      <a:gd name="T13" fmla="*/ 29 h 29"/>
                      <a:gd name="T14" fmla="*/ 89 w 113"/>
                      <a:gd name="T15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3" h="29">
                        <a:moveTo>
                          <a:pt x="24" y="29"/>
                        </a:move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1" y="0"/>
                          <a:pt x="2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2" y="0"/>
                          <a:pt x="113" y="2"/>
                          <a:pt x="113" y="3"/>
                        </a:cubicBezTo>
                        <a:cubicBezTo>
                          <a:pt x="102" y="29"/>
                          <a:pt x="102" y="29"/>
                          <a:pt x="102" y="29"/>
                        </a:cubicBezTo>
                        <a:cubicBezTo>
                          <a:pt x="89" y="29"/>
                          <a:pt x="89" y="29"/>
                          <a:pt x="89" y="29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9" name="Freeform 15">
                    <a:extLst>
                      <a:ext uri="{FF2B5EF4-FFF2-40B4-BE49-F238E27FC236}">
                        <a16:creationId xmlns:a16="http://schemas.microsoft.com/office/drawing/2014/main" id="{456F7603-18CF-4C43-82C7-184F916B2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8" y="3244"/>
                    <a:ext cx="92" cy="94"/>
                  </a:xfrm>
                  <a:custGeom>
                    <a:avLst/>
                    <a:gdLst>
                      <a:gd name="T0" fmla="*/ 65 w 65"/>
                      <a:gd name="T1" fmla="*/ 66 h 66"/>
                      <a:gd name="T2" fmla="*/ 65 w 65"/>
                      <a:gd name="T3" fmla="*/ 2 h 66"/>
                      <a:gd name="T4" fmla="*/ 64 w 65"/>
                      <a:gd name="T5" fmla="*/ 0 h 66"/>
                      <a:gd name="T6" fmla="*/ 1 w 65"/>
                      <a:gd name="T7" fmla="*/ 0 h 66"/>
                      <a:gd name="T8" fmla="*/ 0 w 65"/>
                      <a:gd name="T9" fmla="*/ 2 h 66"/>
                      <a:gd name="T10" fmla="*/ 0 w 65"/>
                      <a:gd name="T11" fmla="*/ 6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" h="66">
                        <a:moveTo>
                          <a:pt x="65" y="66"/>
                        </a:moveTo>
                        <a:cubicBezTo>
                          <a:pt x="65" y="2"/>
                          <a:pt x="65" y="2"/>
                          <a:pt x="65" y="2"/>
                        </a:cubicBezTo>
                        <a:cubicBezTo>
                          <a:pt x="65" y="1"/>
                          <a:pt x="65" y="0"/>
                          <a:pt x="64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66"/>
                          <a:pt x="0" y="66"/>
                          <a:pt x="0" y="66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0" name="Freeform 16">
                    <a:extLst>
                      <a:ext uri="{FF2B5EF4-FFF2-40B4-BE49-F238E27FC236}">
                        <a16:creationId xmlns:a16="http://schemas.microsoft.com/office/drawing/2014/main" id="{B162C0A9-0659-47C6-B6DF-47A8A9E304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04" y="3008"/>
                    <a:ext cx="316" cy="185"/>
                  </a:xfrm>
                  <a:custGeom>
                    <a:avLst/>
                    <a:gdLst>
                      <a:gd name="T0" fmla="*/ 0 w 316"/>
                      <a:gd name="T1" fmla="*/ 70 h 185"/>
                      <a:gd name="T2" fmla="*/ 0 w 316"/>
                      <a:gd name="T3" fmla="*/ 0 h 185"/>
                      <a:gd name="T4" fmla="*/ 316 w 316"/>
                      <a:gd name="T5" fmla="*/ 0 h 185"/>
                      <a:gd name="T6" fmla="*/ 316 w 316"/>
                      <a:gd name="T7" fmla="*/ 185 h 185"/>
                      <a:gd name="T8" fmla="*/ 175 w 316"/>
                      <a:gd name="T9" fmla="*/ 185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6" h="185">
                        <a:moveTo>
                          <a:pt x="0" y="70"/>
                        </a:moveTo>
                        <a:lnTo>
                          <a:pt x="0" y="0"/>
                        </a:lnTo>
                        <a:lnTo>
                          <a:pt x="316" y="0"/>
                        </a:lnTo>
                        <a:lnTo>
                          <a:pt x="316" y="185"/>
                        </a:lnTo>
                        <a:lnTo>
                          <a:pt x="175" y="185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1" name="Freeform 17">
                    <a:extLst>
                      <a:ext uri="{FF2B5EF4-FFF2-40B4-BE49-F238E27FC236}">
                        <a16:creationId xmlns:a16="http://schemas.microsoft.com/office/drawing/2014/main" id="{8AB2817B-33DA-4805-A30F-22CBA1954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8" y="2985"/>
                    <a:ext cx="348" cy="23"/>
                  </a:xfrm>
                  <a:custGeom>
                    <a:avLst/>
                    <a:gdLst>
                      <a:gd name="T0" fmla="*/ 235 w 244"/>
                      <a:gd name="T1" fmla="*/ 16 h 16"/>
                      <a:gd name="T2" fmla="*/ 8 w 244"/>
                      <a:gd name="T3" fmla="*/ 16 h 16"/>
                      <a:gd name="T4" fmla="*/ 0 w 244"/>
                      <a:gd name="T5" fmla="*/ 8 h 16"/>
                      <a:gd name="T6" fmla="*/ 0 w 244"/>
                      <a:gd name="T7" fmla="*/ 8 h 16"/>
                      <a:gd name="T8" fmla="*/ 8 w 244"/>
                      <a:gd name="T9" fmla="*/ 0 h 16"/>
                      <a:gd name="T10" fmla="*/ 235 w 244"/>
                      <a:gd name="T11" fmla="*/ 0 h 16"/>
                      <a:gd name="T12" fmla="*/ 244 w 244"/>
                      <a:gd name="T13" fmla="*/ 8 h 16"/>
                      <a:gd name="T14" fmla="*/ 244 w 244"/>
                      <a:gd name="T15" fmla="*/ 8 h 16"/>
                      <a:gd name="T16" fmla="*/ 235 w 244"/>
                      <a:gd name="T1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4" h="16">
                        <a:moveTo>
                          <a:pt x="235" y="16"/>
                        </a:moveTo>
                        <a:cubicBezTo>
                          <a:pt x="8" y="16"/>
                          <a:pt x="8" y="16"/>
                          <a:pt x="8" y="16"/>
                        </a:cubicBezTo>
                        <a:cubicBezTo>
                          <a:pt x="4" y="16"/>
                          <a:pt x="0" y="13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235" y="0"/>
                          <a:pt x="235" y="0"/>
                          <a:pt x="235" y="0"/>
                        </a:cubicBezTo>
                        <a:cubicBezTo>
                          <a:pt x="240" y="0"/>
                          <a:pt x="244" y="4"/>
                          <a:pt x="244" y="8"/>
                        </a:cubicBezTo>
                        <a:cubicBezTo>
                          <a:pt x="244" y="8"/>
                          <a:pt x="244" y="8"/>
                          <a:pt x="244" y="8"/>
                        </a:cubicBezTo>
                        <a:cubicBezTo>
                          <a:pt x="244" y="13"/>
                          <a:pt x="240" y="16"/>
                          <a:pt x="235" y="16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22" name="Freeform 18">
                    <a:extLst>
                      <a:ext uri="{FF2B5EF4-FFF2-40B4-BE49-F238E27FC236}">
                        <a16:creationId xmlns:a16="http://schemas.microsoft.com/office/drawing/2014/main" id="{0BD8DBBB-9320-4799-AADF-97E629EDD0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2" y="3072"/>
                    <a:ext cx="114" cy="58"/>
                  </a:xfrm>
                  <a:custGeom>
                    <a:avLst/>
                    <a:gdLst>
                      <a:gd name="T0" fmla="*/ 0 w 114"/>
                      <a:gd name="T1" fmla="*/ 53 h 58"/>
                      <a:gd name="T2" fmla="*/ 25 w 114"/>
                      <a:gd name="T3" fmla="*/ 29 h 58"/>
                      <a:gd name="T4" fmla="*/ 57 w 114"/>
                      <a:gd name="T5" fmla="*/ 58 h 58"/>
                      <a:gd name="T6" fmla="*/ 114 w 114"/>
                      <a:gd name="T7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4" h="58">
                        <a:moveTo>
                          <a:pt x="0" y="53"/>
                        </a:moveTo>
                        <a:lnTo>
                          <a:pt x="25" y="29"/>
                        </a:lnTo>
                        <a:lnTo>
                          <a:pt x="57" y="58"/>
                        </a:lnTo>
                        <a:lnTo>
                          <a:pt x="114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0FA9-9828-4CDD-9239-F93F2172BB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7184" y="4035005"/>
                <a:ext cx="5346499" cy="1154162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Семинар для пилотных регионов "Производительность: время первых"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Меморандум о сотрудничестве Россия-Япония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Серия обучающих семинаров для пилотных предприятий, в </a:t>
                </a:r>
                <a:r>
                  <a:rPr lang="ru-RU" sz="1500" dirty="0" err="1">
                    <a:solidFill>
                      <a:schemeClr val="bg1"/>
                    </a:solidFill>
                  </a:rPr>
                  <a:t>т.ч</a:t>
                </a:r>
                <a:r>
                  <a:rPr lang="ru-RU" sz="1500" dirty="0">
                    <a:solidFill>
                      <a:schemeClr val="bg1"/>
                    </a:solidFill>
                  </a:rPr>
                  <a:t>. выезды на модельные фабрики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27B3B22-52C3-4FF2-ABE8-B1269874014A}"/>
                </a:ext>
              </a:extLst>
            </p:cNvPr>
            <p:cNvGrpSpPr/>
            <p:nvPr/>
          </p:nvGrpSpPr>
          <p:grpSpPr>
            <a:xfrm>
              <a:off x="5694077" y="5506669"/>
              <a:ext cx="6569606" cy="865517"/>
              <a:chOff x="5694077" y="5480803"/>
              <a:chExt cx="6569606" cy="86551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46F2AE9-0D36-4D49-B956-8D0F05B7105F}"/>
                  </a:ext>
                </a:extLst>
              </p:cNvPr>
              <p:cNvGrpSpPr/>
              <p:nvPr/>
            </p:nvGrpSpPr>
            <p:grpSpPr>
              <a:xfrm>
                <a:off x="5694077" y="5480803"/>
                <a:ext cx="865517" cy="865517"/>
                <a:chOff x="5694077" y="5730335"/>
                <a:chExt cx="865517" cy="865517"/>
              </a:xfrm>
            </p:grpSpPr>
            <p:sp>
              <p:nvSpPr>
                <p:cNvPr id="35" name="Прямоугольник 47">
                  <a:extLst>
                    <a:ext uri="{FF2B5EF4-FFF2-40B4-BE49-F238E27FC236}">
                      <a16:creationId xmlns:a16="http://schemas.microsoft.com/office/drawing/2014/main" id="{828A4B0B-0592-4AB3-AC9F-137745D8BBF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694077" y="5730335"/>
                  <a:ext cx="865517" cy="865517"/>
                </a:xfrm>
                <a:prstGeom prst="ellipse">
                  <a:avLst/>
                </a:prstGeom>
                <a:solidFill>
                  <a:schemeClr val="accent3">
                    <a:alpha val="96000"/>
                  </a:schemeClr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ru-RU" sz="2000" b="1" dirty="0">
                    <a:solidFill>
                      <a:schemeClr val="accent1"/>
                    </a:solidFill>
                  </a:endParaRPr>
                </a:p>
              </p:txBody>
            </p:sp>
            <p:grpSp>
              <p:nvGrpSpPr>
                <p:cNvPr id="101" name="Group 74">
                  <a:extLst>
                    <a:ext uri="{FF2B5EF4-FFF2-40B4-BE49-F238E27FC236}">
                      <a16:creationId xmlns:a16="http://schemas.microsoft.com/office/drawing/2014/main" id="{049C3E18-B28D-4D79-9C9D-0A67D2E64AB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829179" y="5913062"/>
                  <a:ext cx="595313" cy="500063"/>
                  <a:chOff x="3358" y="3773"/>
                  <a:chExt cx="375" cy="315"/>
                </a:xfrm>
              </p:grpSpPr>
              <p:sp>
                <p:nvSpPr>
                  <p:cNvPr id="103" name="Freeform 75">
                    <a:extLst>
                      <a:ext uri="{FF2B5EF4-FFF2-40B4-BE49-F238E27FC236}">
                        <a16:creationId xmlns:a16="http://schemas.microsoft.com/office/drawing/2014/main" id="{79FBBB0B-3763-4048-A2CB-95D212B53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58" y="3773"/>
                    <a:ext cx="375" cy="231"/>
                  </a:xfrm>
                  <a:custGeom>
                    <a:avLst/>
                    <a:gdLst>
                      <a:gd name="T0" fmla="*/ 99 w 273"/>
                      <a:gd name="T1" fmla="*/ 168 h 168"/>
                      <a:gd name="T2" fmla="*/ 4 w 273"/>
                      <a:gd name="T3" fmla="*/ 168 h 168"/>
                      <a:gd name="T4" fmla="*/ 0 w 273"/>
                      <a:gd name="T5" fmla="*/ 164 h 168"/>
                      <a:gd name="T6" fmla="*/ 0 w 273"/>
                      <a:gd name="T7" fmla="*/ 4 h 168"/>
                      <a:gd name="T8" fmla="*/ 4 w 273"/>
                      <a:gd name="T9" fmla="*/ 0 h 168"/>
                      <a:gd name="T10" fmla="*/ 268 w 273"/>
                      <a:gd name="T11" fmla="*/ 0 h 168"/>
                      <a:gd name="T12" fmla="*/ 273 w 273"/>
                      <a:gd name="T13" fmla="*/ 4 h 168"/>
                      <a:gd name="T14" fmla="*/ 273 w 273"/>
                      <a:gd name="T15" fmla="*/ 164 h 168"/>
                      <a:gd name="T16" fmla="*/ 268 w 273"/>
                      <a:gd name="T17" fmla="*/ 168 h 168"/>
                      <a:gd name="T18" fmla="*/ 174 w 273"/>
                      <a:gd name="T19" fmla="*/ 168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73" h="168">
                        <a:moveTo>
                          <a:pt x="99" y="168"/>
                        </a:moveTo>
                        <a:cubicBezTo>
                          <a:pt x="4" y="168"/>
                          <a:pt x="4" y="168"/>
                          <a:pt x="4" y="168"/>
                        </a:cubicBezTo>
                        <a:cubicBezTo>
                          <a:pt x="2" y="168"/>
                          <a:pt x="0" y="167"/>
                          <a:pt x="0" y="16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cubicBezTo>
                          <a:pt x="268" y="0"/>
                          <a:pt x="268" y="0"/>
                          <a:pt x="268" y="0"/>
                        </a:cubicBezTo>
                        <a:cubicBezTo>
                          <a:pt x="271" y="0"/>
                          <a:pt x="273" y="2"/>
                          <a:pt x="273" y="4"/>
                        </a:cubicBezTo>
                        <a:cubicBezTo>
                          <a:pt x="273" y="164"/>
                          <a:pt x="273" y="164"/>
                          <a:pt x="273" y="164"/>
                        </a:cubicBezTo>
                        <a:cubicBezTo>
                          <a:pt x="273" y="167"/>
                          <a:pt x="271" y="168"/>
                          <a:pt x="268" y="168"/>
                        </a:cubicBezTo>
                        <a:cubicBezTo>
                          <a:pt x="174" y="168"/>
                          <a:pt x="174" y="168"/>
                          <a:pt x="174" y="168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" name="Oval 76">
                    <a:extLst>
                      <a:ext uri="{FF2B5EF4-FFF2-40B4-BE49-F238E27FC236}">
                        <a16:creationId xmlns:a16="http://schemas.microsoft.com/office/drawing/2014/main" id="{6222681F-088B-4581-BA84-8D983B6CD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3953"/>
                    <a:ext cx="103" cy="103"/>
                  </a:xfrm>
                  <a:prstGeom prst="ellips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" name="Oval 77">
                    <a:extLst>
                      <a:ext uri="{FF2B5EF4-FFF2-40B4-BE49-F238E27FC236}">
                        <a16:creationId xmlns:a16="http://schemas.microsoft.com/office/drawing/2014/main" id="{C6A5284E-892E-485E-B8E0-ED30D549A8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3" y="3982"/>
                    <a:ext cx="45" cy="45"/>
                  </a:xfrm>
                  <a:prstGeom prst="ellips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" name="Freeform 78">
                    <a:extLst>
                      <a:ext uri="{FF2B5EF4-FFF2-40B4-BE49-F238E27FC236}">
                        <a16:creationId xmlns:a16="http://schemas.microsoft.com/office/drawing/2014/main" id="{2E6222FA-4A64-4CAC-B734-F27CB4D66A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3" y="3920"/>
                    <a:ext cx="104" cy="29"/>
                  </a:xfrm>
                  <a:custGeom>
                    <a:avLst/>
                    <a:gdLst>
                      <a:gd name="T0" fmla="*/ 76 w 76"/>
                      <a:gd name="T1" fmla="*/ 21 h 21"/>
                      <a:gd name="T2" fmla="*/ 0 w 76"/>
                      <a:gd name="T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76" h="21">
                        <a:moveTo>
                          <a:pt x="76" y="21"/>
                        </a:moveTo>
                        <a:cubicBezTo>
                          <a:pt x="55" y="0"/>
                          <a:pt x="21" y="0"/>
                          <a:pt x="0" y="21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7" name="Freeform 79">
                    <a:extLst>
                      <a:ext uri="{FF2B5EF4-FFF2-40B4-BE49-F238E27FC236}">
                        <a16:creationId xmlns:a16="http://schemas.microsoft.com/office/drawing/2014/main" id="{ABF822A8-B7DB-4C0C-960A-C97B0CC840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3" y="4022"/>
                    <a:ext cx="66" cy="66"/>
                  </a:xfrm>
                  <a:custGeom>
                    <a:avLst/>
                    <a:gdLst>
                      <a:gd name="T0" fmla="*/ 0 w 66"/>
                      <a:gd name="T1" fmla="*/ 33 h 66"/>
                      <a:gd name="T2" fmla="*/ 33 w 66"/>
                      <a:gd name="T3" fmla="*/ 66 h 66"/>
                      <a:gd name="T4" fmla="*/ 33 w 66"/>
                      <a:gd name="T5" fmla="*/ 33 h 66"/>
                      <a:gd name="T6" fmla="*/ 66 w 66"/>
                      <a:gd name="T7" fmla="*/ 33 h 66"/>
                      <a:gd name="T8" fmla="*/ 33 w 66"/>
                      <a:gd name="T9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" h="66">
                        <a:moveTo>
                          <a:pt x="0" y="33"/>
                        </a:moveTo>
                        <a:lnTo>
                          <a:pt x="33" y="66"/>
                        </a:lnTo>
                        <a:lnTo>
                          <a:pt x="33" y="33"/>
                        </a:lnTo>
                        <a:lnTo>
                          <a:pt x="66" y="33"/>
                        </a:lnTo>
                        <a:lnTo>
                          <a:pt x="33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8" name="Freeform 80">
                    <a:extLst>
                      <a:ext uri="{FF2B5EF4-FFF2-40B4-BE49-F238E27FC236}">
                        <a16:creationId xmlns:a16="http://schemas.microsoft.com/office/drawing/2014/main" id="{F07B7B0A-CB51-44F4-BE45-DEF6CB0CC3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3" y="4022"/>
                    <a:ext cx="65" cy="66"/>
                  </a:xfrm>
                  <a:custGeom>
                    <a:avLst/>
                    <a:gdLst>
                      <a:gd name="T0" fmla="*/ 65 w 65"/>
                      <a:gd name="T1" fmla="*/ 33 h 66"/>
                      <a:gd name="T2" fmla="*/ 32 w 65"/>
                      <a:gd name="T3" fmla="*/ 66 h 66"/>
                      <a:gd name="T4" fmla="*/ 32 w 65"/>
                      <a:gd name="T5" fmla="*/ 33 h 66"/>
                      <a:gd name="T6" fmla="*/ 0 w 65"/>
                      <a:gd name="T7" fmla="*/ 33 h 66"/>
                      <a:gd name="T8" fmla="*/ 32 w 65"/>
                      <a:gd name="T9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66">
                        <a:moveTo>
                          <a:pt x="65" y="33"/>
                        </a:moveTo>
                        <a:lnTo>
                          <a:pt x="32" y="66"/>
                        </a:lnTo>
                        <a:lnTo>
                          <a:pt x="32" y="33"/>
                        </a:lnTo>
                        <a:lnTo>
                          <a:pt x="0" y="33"/>
                        </a:ln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9" name="Line 81">
                    <a:extLst>
                      <a:ext uri="{FF2B5EF4-FFF2-40B4-BE49-F238E27FC236}">
                        <a16:creationId xmlns:a16="http://schemas.microsoft.com/office/drawing/2014/main" id="{52796C1E-8312-4F5B-9475-66863AA804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7" y="3869"/>
                    <a:ext cx="159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0" name="Line 82">
                    <a:extLst>
                      <a:ext uri="{FF2B5EF4-FFF2-40B4-BE49-F238E27FC236}">
                        <a16:creationId xmlns:a16="http://schemas.microsoft.com/office/drawing/2014/main" id="{658E0302-847E-4C8C-BFB1-BBE83EEB44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39" y="3832"/>
                    <a:ext cx="214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97BCD5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93322F-FE80-4248-A5C1-7828A0BA76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7184" y="5682729"/>
                <a:ext cx="5346499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                                                     – программа льготных займов </a:t>
                </a:r>
                <a:r>
                  <a:rPr lang="ru-RU" sz="1500" dirty="0" err="1">
                    <a:solidFill>
                      <a:schemeClr val="bg1"/>
                    </a:solidFill>
                  </a:rPr>
                  <a:t>ФРП</a:t>
                </a:r>
                <a:r>
                  <a:rPr lang="ru-RU" sz="1500" dirty="0">
                    <a:solidFill>
                      <a:schemeClr val="bg1"/>
                    </a:solidFill>
                  </a:rPr>
                  <a:t> на 5 лет под 1% годовых</a:t>
                </a:r>
              </a:p>
            </p:txBody>
          </p:sp>
        </p:grp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5CA20FA9-9828-4CDD-9239-F93F2172BBF4}"/>
              </a:ext>
            </a:extLst>
          </p:cNvPr>
          <p:cNvSpPr txBox="1">
            <a:spLocks/>
          </p:cNvSpPr>
          <p:nvPr/>
        </p:nvSpPr>
        <p:spPr>
          <a:xfrm>
            <a:off x="6354983" y="3044260"/>
            <a:ext cx="5346499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ru-RU" sz="1500" dirty="0">
                <a:solidFill>
                  <a:schemeClr val="bg1"/>
                </a:solidFill>
              </a:rPr>
              <a:t>Зарегистрирован Федеральный центр компетенций</a:t>
            </a:r>
          </a:p>
          <a:p>
            <a:pPr lvl="1">
              <a:buClr>
                <a:schemeClr val="bg1"/>
              </a:buClr>
            </a:pPr>
            <a:r>
              <a:rPr lang="ru-RU" sz="1500" dirty="0">
                <a:solidFill>
                  <a:schemeClr val="bg1"/>
                </a:solidFill>
              </a:rPr>
              <a:t>Начата работа на предприятиях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05DBD37-E7A7-45BF-8327-C4FB7BADD4DC}"/>
              </a:ext>
            </a:extLst>
          </p:cNvPr>
          <p:cNvSpPr txBox="1"/>
          <p:nvPr/>
        </p:nvSpPr>
        <p:spPr>
          <a:xfrm>
            <a:off x="10856034" y="6366732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Страница 9</a:t>
            </a:r>
          </a:p>
        </p:txBody>
      </p:sp>
    </p:spTree>
    <p:extLst>
      <p:ext uri="{BB962C8B-B14F-4D97-AF65-F5344CB8AC3E}">
        <p14:creationId xmlns:p14="http://schemas.microsoft.com/office/powerpoint/2010/main" val="426522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B8C16C9-7FD4-4290-BAA7-E0D6E927F2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B8C16C9-7FD4-4290-BAA7-E0D6E927F2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3A38AC4-C499-40E0-8EBA-9D02DA898979}"/>
              </a:ext>
            </a:extLst>
          </p:cNvPr>
          <p:cNvCxnSpPr>
            <a:cxnSpLocks/>
          </p:cNvCxnSpPr>
          <p:nvPr/>
        </p:nvCxnSpPr>
        <p:spPr>
          <a:xfrm>
            <a:off x="0" y="3170445"/>
            <a:ext cx="5340568" cy="0"/>
          </a:xfrm>
          <a:prstGeom prst="line">
            <a:avLst/>
          </a:prstGeom>
          <a:ln w="9525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FBFF9CB-2229-404C-8815-D8E2EFA787B4}"/>
              </a:ext>
            </a:extLst>
          </p:cNvPr>
          <p:cNvCxnSpPr>
            <a:cxnSpLocks/>
          </p:cNvCxnSpPr>
          <p:nvPr/>
        </p:nvCxnSpPr>
        <p:spPr>
          <a:xfrm>
            <a:off x="0" y="4162580"/>
            <a:ext cx="5340568" cy="0"/>
          </a:xfrm>
          <a:prstGeom prst="line">
            <a:avLst/>
          </a:prstGeom>
          <a:ln w="9525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C382ACD-96A1-44E4-94AD-BDCB997E90B1}"/>
              </a:ext>
            </a:extLst>
          </p:cNvPr>
          <p:cNvCxnSpPr>
            <a:cxnSpLocks/>
          </p:cNvCxnSpPr>
          <p:nvPr/>
        </p:nvCxnSpPr>
        <p:spPr>
          <a:xfrm>
            <a:off x="0" y="5443360"/>
            <a:ext cx="5340568" cy="0"/>
          </a:xfrm>
          <a:prstGeom prst="line">
            <a:avLst/>
          </a:prstGeom>
          <a:ln w="9525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B49111-128E-40BD-978F-1D2C5055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6" y="168453"/>
            <a:ext cx="10559839" cy="14773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Текущий статус</a:t>
            </a:r>
            <a:br>
              <a:rPr lang="ru-RU" dirty="0"/>
            </a:br>
            <a:r>
              <a:rPr lang="ru-RU" dirty="0"/>
              <a:t>реализации </a:t>
            </a:r>
            <a:br>
              <a:rPr lang="ru-RU" dirty="0"/>
            </a:br>
            <a:r>
              <a:rPr lang="ru-RU" dirty="0"/>
              <a:t>программы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67F02-4950-4D0B-9D21-1CDA212104F6}"/>
              </a:ext>
            </a:extLst>
          </p:cNvPr>
          <p:cNvSpPr txBox="1">
            <a:spLocks/>
          </p:cNvSpPr>
          <p:nvPr/>
        </p:nvSpPr>
        <p:spPr>
          <a:xfrm>
            <a:off x="326886" y="1991451"/>
            <a:ext cx="3025914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Регионы-участники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D1923-7DDA-46C4-A6A2-AE5F08E132CE}"/>
              </a:ext>
            </a:extLst>
          </p:cNvPr>
          <p:cNvSpPr txBox="1">
            <a:spLocks/>
          </p:cNvSpPr>
          <p:nvPr/>
        </p:nvSpPr>
        <p:spPr>
          <a:xfrm>
            <a:off x="326886" y="3297180"/>
            <a:ext cx="3025914" cy="7386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Пилотные предприятия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548C2-670C-447E-A329-225329718D4A}"/>
              </a:ext>
            </a:extLst>
          </p:cNvPr>
          <p:cNvSpPr txBox="1">
            <a:spLocks/>
          </p:cNvSpPr>
          <p:nvPr/>
        </p:nvSpPr>
        <p:spPr>
          <a:xfrm>
            <a:off x="326886" y="4433638"/>
            <a:ext cx="4129030" cy="7386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Обучение и международное сотрудничество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0FBAC-8AA2-43F4-B9B0-37118ADB0892}"/>
              </a:ext>
            </a:extLst>
          </p:cNvPr>
          <p:cNvSpPr txBox="1">
            <a:spLocks/>
          </p:cNvSpPr>
          <p:nvPr/>
        </p:nvSpPr>
        <p:spPr>
          <a:xfrm>
            <a:off x="326886" y="5754761"/>
            <a:ext cx="3025914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Меры поддержки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01E83B1-5F53-4724-9E0E-81025B0385D6}"/>
              </a:ext>
            </a:extLst>
          </p:cNvPr>
          <p:cNvGrpSpPr/>
          <p:nvPr/>
        </p:nvGrpSpPr>
        <p:grpSpPr>
          <a:xfrm rot="16200000">
            <a:off x="4752544" y="-475094"/>
            <a:ext cx="6721477" cy="7671661"/>
            <a:chOff x="-3" y="2229630"/>
            <a:chExt cx="6721477" cy="7671661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65297C7-C9E8-46C5-BE7E-4B2304D56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4" b="1258"/>
            <a:stretch/>
          </p:blipFill>
          <p:spPr>
            <a:xfrm rot="16200000" flipV="1">
              <a:off x="2578684" y="-349057"/>
              <a:ext cx="618924" cy="5776297"/>
            </a:xfrm>
            <a:prstGeom prst="rect">
              <a:avLst/>
            </a:prstGeom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3261F3D-B711-42CD-AB4B-410C466C2354}"/>
                </a:ext>
              </a:extLst>
            </p:cNvPr>
            <p:cNvSpPr>
              <a:spLocks/>
            </p:cNvSpPr>
            <p:nvPr/>
          </p:nvSpPr>
          <p:spPr bwMode="white">
            <a:xfrm>
              <a:off x="1" y="2693594"/>
              <a:ext cx="6721473" cy="72076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FCF8336-D195-4ECC-95A0-F1A06A4BCFBD}"/>
              </a:ext>
            </a:extLst>
          </p:cNvPr>
          <p:cNvSpPr txBox="1">
            <a:spLocks/>
          </p:cNvSpPr>
          <p:nvPr/>
        </p:nvSpPr>
        <p:spPr>
          <a:xfrm>
            <a:off x="10106412" y="245397"/>
            <a:ext cx="1558119" cy="8309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5400" dirty="0">
                <a:solidFill>
                  <a:schemeClr val="accent1"/>
                </a:solidFill>
                <a:latin typeface="Georgia Pro" panose="02040502050405020303" pitchFamily="18" charset="0"/>
              </a:rPr>
              <a:t>201</a:t>
            </a:r>
            <a:r>
              <a:rPr lang="ru-RU" sz="5400" dirty="0">
                <a:solidFill>
                  <a:schemeClr val="accent1"/>
                </a:solidFill>
                <a:latin typeface="Georgia Pro" panose="02040502050405020303" pitchFamily="18" charset="0"/>
              </a:rPr>
              <a:t>8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5051E9-8F19-4136-8E09-861FCDD41978}"/>
              </a:ext>
            </a:extLst>
          </p:cNvPr>
          <p:cNvGrpSpPr/>
          <p:nvPr/>
        </p:nvGrpSpPr>
        <p:grpSpPr>
          <a:xfrm>
            <a:off x="5094925" y="3233754"/>
            <a:ext cx="5291180" cy="865517"/>
            <a:chOff x="5694077" y="3154502"/>
            <a:chExt cx="5291180" cy="8655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FACD85-75A9-4A83-9A62-C407B6CF3F58}"/>
                </a:ext>
              </a:extLst>
            </p:cNvPr>
            <p:cNvSpPr txBox="1"/>
            <p:nvPr/>
          </p:nvSpPr>
          <p:spPr>
            <a:xfrm>
              <a:off x="7036312" y="3371817"/>
              <a:ext cx="394894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2800" dirty="0">
                  <a:solidFill>
                    <a:schemeClr val="accent1"/>
                  </a:solidFill>
                  <a:latin typeface="Georgia Pro" panose="02040502050405020303" pitchFamily="18" charset="0"/>
                </a:rPr>
                <a:t>100+ предприятий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06E8742-2C9F-4665-8183-E3FE7D87B538}"/>
                </a:ext>
              </a:extLst>
            </p:cNvPr>
            <p:cNvGrpSpPr/>
            <p:nvPr/>
          </p:nvGrpSpPr>
          <p:grpSpPr>
            <a:xfrm>
              <a:off x="5694077" y="3154502"/>
              <a:ext cx="865517" cy="865517"/>
              <a:chOff x="5694077" y="3154502"/>
              <a:chExt cx="865517" cy="865517"/>
            </a:xfrm>
          </p:grpSpPr>
          <p:sp>
            <p:nvSpPr>
              <p:cNvPr id="33" name="Прямоугольник 47">
                <a:extLst>
                  <a:ext uri="{FF2B5EF4-FFF2-40B4-BE49-F238E27FC236}">
                    <a16:creationId xmlns:a16="http://schemas.microsoft.com/office/drawing/2014/main" id="{27C740BC-4FE1-4E01-8738-0063F932C6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94077" y="3154502"/>
                <a:ext cx="865517" cy="865517"/>
              </a:xfrm>
              <a:prstGeom prst="ellipse">
                <a:avLst/>
              </a:prstGeom>
              <a:solidFill>
                <a:schemeClr val="accent3">
                  <a:alpha val="96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ru-RU" sz="20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1E5793D-23E5-4DAA-BC4E-E1E448A992C4}"/>
                  </a:ext>
                </a:extLst>
              </p:cNvPr>
              <p:cNvGrpSpPr/>
              <p:nvPr/>
            </p:nvGrpSpPr>
            <p:grpSpPr>
              <a:xfrm>
                <a:off x="5864104" y="3352310"/>
                <a:ext cx="525462" cy="469900"/>
                <a:chOff x="5387016" y="3332163"/>
                <a:chExt cx="525462" cy="469900"/>
              </a:xfrm>
            </p:grpSpPr>
            <p:sp>
              <p:nvSpPr>
                <p:cNvPr id="70" name="Rectangle 41">
                  <a:extLst>
                    <a:ext uri="{FF2B5EF4-FFF2-40B4-BE49-F238E27FC236}">
                      <a16:creationId xmlns:a16="http://schemas.microsoft.com/office/drawing/2014/main" id="{3E907AB7-ACF9-4AE2-9587-9FB7D003F4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7016" y="3551238"/>
                  <a:ext cx="38100" cy="250825"/>
                </a:xfrm>
                <a:prstGeom prst="rect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Rectangle 42">
                  <a:extLst>
                    <a:ext uri="{FF2B5EF4-FFF2-40B4-BE49-F238E27FC236}">
                      <a16:creationId xmlns:a16="http://schemas.microsoft.com/office/drawing/2014/main" id="{FEF7D124-6B6F-4DFF-AB6E-5769BC62F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3416" y="3646488"/>
                  <a:ext cx="119062" cy="155575"/>
                </a:xfrm>
                <a:prstGeom prst="rect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" name="Rectangle 43">
                  <a:extLst>
                    <a:ext uri="{FF2B5EF4-FFF2-40B4-BE49-F238E27FC236}">
                      <a16:creationId xmlns:a16="http://schemas.microsoft.com/office/drawing/2014/main" id="{4856653A-CC65-4173-848D-FE4C29643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33104" y="3600450"/>
                  <a:ext cx="41275" cy="46038"/>
                </a:xfrm>
                <a:prstGeom prst="rect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3" name="Rectangle 44">
                  <a:extLst>
                    <a:ext uri="{FF2B5EF4-FFF2-40B4-BE49-F238E27FC236}">
                      <a16:creationId xmlns:a16="http://schemas.microsoft.com/office/drawing/2014/main" id="{A461C039-FD6A-4B8E-904D-6A9833398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8791" y="3649663"/>
                  <a:ext cx="73025" cy="152400"/>
                </a:xfrm>
                <a:prstGeom prst="rect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Rectangle 45">
                  <a:extLst>
                    <a:ext uri="{FF2B5EF4-FFF2-40B4-BE49-F238E27FC236}">
                      <a16:creationId xmlns:a16="http://schemas.microsoft.com/office/drawing/2014/main" id="{49788308-57CB-4CEF-BE10-BF129BC1D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3216" y="3373438"/>
                  <a:ext cx="119062" cy="46038"/>
                </a:xfrm>
                <a:prstGeom prst="rect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36C49904-A097-4D6F-A473-971D77424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1816" y="3578225"/>
                  <a:ext cx="101600" cy="223838"/>
                </a:xfrm>
                <a:custGeom>
                  <a:avLst/>
                  <a:gdLst>
                    <a:gd name="T0" fmla="*/ 0 w 64"/>
                    <a:gd name="T1" fmla="*/ 141 h 141"/>
                    <a:gd name="T2" fmla="*/ 0 w 64"/>
                    <a:gd name="T3" fmla="*/ 0 h 141"/>
                    <a:gd name="T4" fmla="*/ 64 w 64"/>
                    <a:gd name="T5" fmla="*/ 0 h 141"/>
                    <a:gd name="T6" fmla="*/ 64 w 64"/>
                    <a:gd name="T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141">
                      <a:moveTo>
                        <a:pt x="0" y="141"/>
                      </a:move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141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Rectangle 47">
                  <a:extLst>
                    <a:ext uri="{FF2B5EF4-FFF2-40B4-BE49-F238E27FC236}">
                      <a16:creationId xmlns:a16="http://schemas.microsoft.com/office/drawing/2014/main" id="{9FFB1C49-A19A-40D3-AE5C-E7CE93D7E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2454" y="3479800"/>
                  <a:ext cx="61912" cy="98425"/>
                </a:xfrm>
                <a:prstGeom prst="rect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7" name="Line 48">
                  <a:extLst>
                    <a:ext uri="{FF2B5EF4-FFF2-40B4-BE49-F238E27FC236}">
                      <a16:creationId xmlns:a16="http://schemas.microsoft.com/office/drawing/2014/main" id="{6C23F277-CA13-4D4B-9484-6B3A3D378B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42616" y="3397250"/>
                  <a:ext cx="0" cy="82550"/>
                </a:xfrm>
                <a:prstGeom prst="line">
                  <a:avLst/>
                </a:prstGeom>
                <a:noFill/>
                <a:ln w="12700" cap="rnd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DBF239D8-A173-427A-BC1F-C0E06BF0E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2904" y="3332163"/>
                  <a:ext cx="41275" cy="41275"/>
                </a:xfrm>
                <a:custGeom>
                  <a:avLst/>
                  <a:gdLst>
                    <a:gd name="T0" fmla="*/ 0 w 26"/>
                    <a:gd name="T1" fmla="*/ 26 h 26"/>
                    <a:gd name="T2" fmla="*/ 0 w 26"/>
                    <a:gd name="T3" fmla="*/ 0 h 26"/>
                    <a:gd name="T4" fmla="*/ 26 w 26"/>
                    <a:gd name="T5" fmla="*/ 0 h 26"/>
                    <a:gd name="T6" fmla="*/ 26 w 26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26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9" name="Line 50">
                  <a:extLst>
                    <a:ext uri="{FF2B5EF4-FFF2-40B4-BE49-F238E27FC236}">
                      <a16:creationId xmlns:a16="http://schemas.microsoft.com/office/drawing/2014/main" id="{F026D1B3-B535-4AEE-A9B0-E3EAD62038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4329" y="3460750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Line 51">
                  <a:extLst>
                    <a:ext uri="{FF2B5EF4-FFF2-40B4-BE49-F238E27FC236}">
                      <a16:creationId xmlns:a16="http://schemas.microsoft.com/office/drawing/2014/main" id="{50E7CC16-B6CD-41A9-B4DA-C8ED0A26CE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23541" y="3460750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Line 52">
                  <a:extLst>
                    <a:ext uri="{FF2B5EF4-FFF2-40B4-BE49-F238E27FC236}">
                      <a16:creationId xmlns:a16="http://schemas.microsoft.com/office/drawing/2014/main" id="{04AEAE2D-2215-4FD3-97B4-F8E2FAAF34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71166" y="3460750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Line 53">
                  <a:extLst>
                    <a:ext uri="{FF2B5EF4-FFF2-40B4-BE49-F238E27FC236}">
                      <a16:creationId xmlns:a16="http://schemas.microsoft.com/office/drawing/2014/main" id="{7F599AC3-1551-4B2C-A8A7-17B7ECF3D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4329" y="3516313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Line 54">
                  <a:extLst>
                    <a:ext uri="{FF2B5EF4-FFF2-40B4-BE49-F238E27FC236}">
                      <a16:creationId xmlns:a16="http://schemas.microsoft.com/office/drawing/2014/main" id="{6F49912C-3CC4-4723-818E-176308A01B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23541" y="3516313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Line 55">
                  <a:extLst>
                    <a:ext uri="{FF2B5EF4-FFF2-40B4-BE49-F238E27FC236}">
                      <a16:creationId xmlns:a16="http://schemas.microsoft.com/office/drawing/2014/main" id="{B80C57F7-78BE-4AC9-A9FB-065E4F84B7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71166" y="3516313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Line 56">
                  <a:extLst>
                    <a:ext uri="{FF2B5EF4-FFF2-40B4-BE49-F238E27FC236}">
                      <a16:creationId xmlns:a16="http://schemas.microsoft.com/office/drawing/2014/main" id="{C8E40C19-5BF6-4142-B7B2-C31FC2779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4329" y="3573463"/>
                  <a:ext cx="0" cy="19050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6" name="Line 57">
                  <a:extLst>
                    <a:ext uri="{FF2B5EF4-FFF2-40B4-BE49-F238E27FC236}">
                      <a16:creationId xmlns:a16="http://schemas.microsoft.com/office/drawing/2014/main" id="{41207A9B-7157-4A2D-8846-7BA03E92F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23541" y="3573463"/>
                  <a:ext cx="0" cy="19050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Line 58">
                  <a:extLst>
                    <a:ext uri="{FF2B5EF4-FFF2-40B4-BE49-F238E27FC236}">
                      <a16:creationId xmlns:a16="http://schemas.microsoft.com/office/drawing/2014/main" id="{D021F524-00FB-4A47-BF88-D2A55FC92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71166" y="3573463"/>
                  <a:ext cx="0" cy="19050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8" name="Line 59">
                  <a:extLst>
                    <a:ext uri="{FF2B5EF4-FFF2-40B4-BE49-F238E27FC236}">
                      <a16:creationId xmlns:a16="http://schemas.microsoft.com/office/drawing/2014/main" id="{B55F5706-467A-408E-8138-5A653077D4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4329" y="3629025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" name="Line 60">
                  <a:extLst>
                    <a:ext uri="{FF2B5EF4-FFF2-40B4-BE49-F238E27FC236}">
                      <a16:creationId xmlns:a16="http://schemas.microsoft.com/office/drawing/2014/main" id="{CE6C9C86-9F79-4257-A814-EA863EAD87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23541" y="3629025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Line 61">
                  <a:extLst>
                    <a:ext uri="{FF2B5EF4-FFF2-40B4-BE49-F238E27FC236}">
                      <a16:creationId xmlns:a16="http://schemas.microsoft.com/office/drawing/2014/main" id="{84087242-F175-4D99-AD71-C1FA74F60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71166" y="3629025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Line 62">
                  <a:extLst>
                    <a:ext uri="{FF2B5EF4-FFF2-40B4-BE49-F238E27FC236}">
                      <a16:creationId xmlns:a16="http://schemas.microsoft.com/office/drawing/2014/main" id="{221C9BAD-0648-47A1-ADAC-3D5341F3CF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4329" y="3683000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" name="Line 63">
                  <a:extLst>
                    <a:ext uri="{FF2B5EF4-FFF2-40B4-BE49-F238E27FC236}">
                      <a16:creationId xmlns:a16="http://schemas.microsoft.com/office/drawing/2014/main" id="{2CA9AAAC-B618-4A54-A816-3565578CFD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23541" y="3683000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3" name="Line 64">
                  <a:extLst>
                    <a:ext uri="{FF2B5EF4-FFF2-40B4-BE49-F238E27FC236}">
                      <a16:creationId xmlns:a16="http://schemas.microsoft.com/office/drawing/2014/main" id="{683D0CA3-9DC4-4279-853C-D52DA80972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71166" y="3683000"/>
                  <a:ext cx="0" cy="206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4" name="Line 65">
                  <a:extLst>
                    <a:ext uri="{FF2B5EF4-FFF2-40B4-BE49-F238E27FC236}">
                      <a16:creationId xmlns:a16="http://schemas.microsoft.com/office/drawing/2014/main" id="{F1AABB98-819A-46F1-BBF5-D257A5E3D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4329" y="3740150"/>
                  <a:ext cx="0" cy="19050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5" name="Line 66">
                  <a:extLst>
                    <a:ext uri="{FF2B5EF4-FFF2-40B4-BE49-F238E27FC236}">
                      <a16:creationId xmlns:a16="http://schemas.microsoft.com/office/drawing/2014/main" id="{636F3BD9-AD03-490C-A755-F7350ACE9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23541" y="3740150"/>
                  <a:ext cx="0" cy="19050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6" name="Line 67">
                  <a:extLst>
                    <a:ext uri="{FF2B5EF4-FFF2-40B4-BE49-F238E27FC236}">
                      <a16:creationId xmlns:a16="http://schemas.microsoft.com/office/drawing/2014/main" id="{DD5669F4-9430-4852-8331-1A6F1AD15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71166" y="3740150"/>
                  <a:ext cx="0" cy="19050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A54F7154-B8E2-4745-91B3-872F375C4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5116" y="3419475"/>
                  <a:ext cx="193675" cy="382588"/>
                </a:xfrm>
                <a:custGeom>
                  <a:avLst/>
                  <a:gdLst>
                    <a:gd name="T0" fmla="*/ 0 w 122"/>
                    <a:gd name="T1" fmla="*/ 241 h 241"/>
                    <a:gd name="T2" fmla="*/ 0 w 122"/>
                    <a:gd name="T3" fmla="*/ 0 h 241"/>
                    <a:gd name="T4" fmla="*/ 122 w 122"/>
                    <a:gd name="T5" fmla="*/ 0 h 241"/>
                    <a:gd name="T6" fmla="*/ 122 w 122"/>
                    <a:gd name="T7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" h="241">
                      <a:moveTo>
                        <a:pt x="0" y="241"/>
                      </a:moveTo>
                      <a:lnTo>
                        <a:pt x="0" y="0"/>
                      </a:lnTo>
                      <a:lnTo>
                        <a:pt x="122" y="0"/>
                      </a:lnTo>
                      <a:lnTo>
                        <a:pt x="122" y="241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8" name="Line 69">
                  <a:extLst>
                    <a:ext uri="{FF2B5EF4-FFF2-40B4-BE49-F238E27FC236}">
                      <a16:creationId xmlns:a16="http://schemas.microsoft.com/office/drawing/2014/main" id="{483D28C5-2636-4750-A641-7E81E29CE3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87016" y="3802063"/>
                  <a:ext cx="525462" cy="0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9" name="Line 70">
                  <a:extLst>
                    <a:ext uri="{FF2B5EF4-FFF2-40B4-BE49-F238E27FC236}">
                      <a16:creationId xmlns:a16="http://schemas.microsoft.com/office/drawing/2014/main" id="{94251FC8-87E7-4BD5-A025-17D6DA040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55304" y="3595688"/>
                  <a:ext cx="0" cy="53975"/>
                </a:xfrm>
                <a:prstGeom prst="line">
                  <a:avLst/>
                </a:prstGeom>
                <a:noFill/>
                <a:ln w="12700" cap="rnd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C09599-4DFA-4FA6-A7BB-7024B56ABF25}"/>
              </a:ext>
            </a:extLst>
          </p:cNvPr>
          <p:cNvGrpSpPr/>
          <p:nvPr/>
        </p:nvGrpSpPr>
        <p:grpSpPr>
          <a:xfrm>
            <a:off x="5094925" y="1743359"/>
            <a:ext cx="865517" cy="865517"/>
            <a:chOff x="5694077" y="1595596"/>
            <a:chExt cx="865517" cy="865517"/>
          </a:xfrm>
        </p:grpSpPr>
        <p:sp>
          <p:nvSpPr>
            <p:cNvPr id="32" name="Прямоугольник 47">
              <a:extLst>
                <a:ext uri="{FF2B5EF4-FFF2-40B4-BE49-F238E27FC236}">
                  <a16:creationId xmlns:a16="http://schemas.microsoft.com/office/drawing/2014/main" id="{619C6FBB-E5EB-470E-B180-AB304310F345}"/>
                </a:ext>
              </a:extLst>
            </p:cNvPr>
            <p:cNvSpPr>
              <a:spLocks/>
            </p:cNvSpPr>
            <p:nvPr/>
          </p:nvSpPr>
          <p:spPr>
            <a:xfrm>
              <a:off x="5694077" y="1595596"/>
              <a:ext cx="865517" cy="865517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ru-RU" sz="2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A1A3B56-80F1-4BCB-B4DE-AFE62D92FFEC}"/>
                </a:ext>
              </a:extLst>
            </p:cNvPr>
            <p:cNvGrpSpPr/>
            <p:nvPr/>
          </p:nvGrpSpPr>
          <p:grpSpPr>
            <a:xfrm>
              <a:off x="5851404" y="1775148"/>
              <a:ext cx="550863" cy="506413"/>
              <a:chOff x="5387975" y="1766888"/>
              <a:chExt cx="550863" cy="506413"/>
            </a:xfrm>
          </p:grpSpPr>
          <p:sp>
            <p:nvSpPr>
              <p:cNvPr id="126" name="Freeform 87">
                <a:extLst>
                  <a:ext uri="{FF2B5EF4-FFF2-40B4-BE49-F238E27FC236}">
                    <a16:creationId xmlns:a16="http://schemas.microsoft.com/office/drawing/2014/main" id="{FB9B2FCF-5975-48CC-934C-E4CA12271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975" y="2151063"/>
                <a:ext cx="550863" cy="122238"/>
              </a:xfrm>
              <a:custGeom>
                <a:avLst/>
                <a:gdLst>
                  <a:gd name="T0" fmla="*/ 225 w 225"/>
                  <a:gd name="T1" fmla="*/ 0 h 50"/>
                  <a:gd name="T2" fmla="*/ 89 w 225"/>
                  <a:gd name="T3" fmla="*/ 50 h 50"/>
                  <a:gd name="T4" fmla="*/ 0 w 225"/>
                  <a:gd name="T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" h="50">
                    <a:moveTo>
                      <a:pt x="225" y="0"/>
                    </a:moveTo>
                    <a:cubicBezTo>
                      <a:pt x="186" y="0"/>
                      <a:pt x="109" y="30"/>
                      <a:pt x="89" y="50"/>
                    </a:cubicBezTo>
                    <a:cubicBezTo>
                      <a:pt x="54" y="32"/>
                      <a:pt x="32" y="32"/>
                      <a:pt x="0" y="32"/>
                    </a:cubicBezTo>
                  </a:path>
                </a:pathLst>
              </a:custGeom>
              <a:noFill/>
              <a:ln w="12700" cap="flat">
                <a:solidFill>
                  <a:srgbClr val="97BC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Line 88">
                <a:extLst>
                  <a:ext uri="{FF2B5EF4-FFF2-40B4-BE49-F238E27FC236}">
                    <a16:creationId xmlns:a16="http://schemas.microsoft.com/office/drawing/2014/main" id="{37E5BE0F-658C-494E-8FB8-E6F4D661A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300" y="2132013"/>
                <a:ext cx="0" cy="98425"/>
              </a:xfrm>
              <a:prstGeom prst="line">
                <a:avLst/>
              </a:prstGeom>
              <a:noFill/>
              <a:ln w="12700" cap="flat">
                <a:solidFill>
                  <a:srgbClr val="97BC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89">
                <a:extLst>
                  <a:ext uri="{FF2B5EF4-FFF2-40B4-BE49-F238E27FC236}">
                    <a16:creationId xmlns:a16="http://schemas.microsoft.com/office/drawing/2014/main" id="{C987A4CB-E146-452F-BAE4-4E701330D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975" y="1766888"/>
                <a:ext cx="123825" cy="365125"/>
              </a:xfrm>
              <a:custGeom>
                <a:avLst/>
                <a:gdLst>
                  <a:gd name="T0" fmla="*/ 51 w 51"/>
                  <a:gd name="T1" fmla="*/ 76 h 149"/>
                  <a:gd name="T2" fmla="*/ 25 w 51"/>
                  <a:gd name="T3" fmla="*/ 149 h 149"/>
                  <a:gd name="T4" fmla="*/ 0 w 51"/>
                  <a:gd name="T5" fmla="*/ 76 h 149"/>
                  <a:gd name="T6" fmla="*/ 25 w 51"/>
                  <a:gd name="T7" fmla="*/ 0 h 149"/>
                  <a:gd name="T8" fmla="*/ 51 w 51"/>
                  <a:gd name="T9" fmla="*/ 7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49">
                    <a:moveTo>
                      <a:pt x="51" y="76"/>
                    </a:moveTo>
                    <a:cubicBezTo>
                      <a:pt x="51" y="119"/>
                      <a:pt x="43" y="149"/>
                      <a:pt x="25" y="149"/>
                    </a:cubicBezTo>
                    <a:cubicBezTo>
                      <a:pt x="7" y="149"/>
                      <a:pt x="0" y="119"/>
                      <a:pt x="0" y="76"/>
                    </a:cubicBezTo>
                    <a:cubicBezTo>
                      <a:pt x="0" y="39"/>
                      <a:pt x="14" y="0"/>
                      <a:pt x="25" y="0"/>
                    </a:cubicBezTo>
                    <a:cubicBezTo>
                      <a:pt x="36" y="0"/>
                      <a:pt x="51" y="39"/>
                      <a:pt x="51" y="7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7BC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90">
                <a:extLst>
                  <a:ext uri="{FF2B5EF4-FFF2-40B4-BE49-F238E27FC236}">
                    <a16:creationId xmlns:a16="http://schemas.microsoft.com/office/drawing/2014/main" id="{910FA638-BC59-4DE8-A583-B6974D7F6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938" y="1863725"/>
                <a:ext cx="82550" cy="295275"/>
              </a:xfrm>
              <a:custGeom>
                <a:avLst/>
                <a:gdLst>
                  <a:gd name="T0" fmla="*/ 18 w 34"/>
                  <a:gd name="T1" fmla="*/ 0 h 120"/>
                  <a:gd name="T2" fmla="*/ 34 w 34"/>
                  <a:gd name="T3" fmla="*/ 61 h 120"/>
                  <a:gd name="T4" fmla="*/ 14 w 34"/>
                  <a:gd name="T5" fmla="*/ 120 h 120"/>
                  <a:gd name="T6" fmla="*/ 0 w 34"/>
                  <a:gd name="T7" fmla="*/ 10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20">
                    <a:moveTo>
                      <a:pt x="18" y="0"/>
                    </a:moveTo>
                    <a:cubicBezTo>
                      <a:pt x="26" y="0"/>
                      <a:pt x="34" y="32"/>
                      <a:pt x="34" y="61"/>
                    </a:cubicBezTo>
                    <a:cubicBezTo>
                      <a:pt x="34" y="95"/>
                      <a:pt x="28" y="120"/>
                      <a:pt x="14" y="120"/>
                    </a:cubicBezTo>
                    <a:cubicBezTo>
                      <a:pt x="8" y="120"/>
                      <a:pt x="3" y="116"/>
                      <a:pt x="0" y="108"/>
                    </a:cubicBezTo>
                  </a:path>
                </a:pathLst>
              </a:custGeom>
              <a:noFill/>
              <a:ln w="12700" cap="flat">
                <a:solidFill>
                  <a:srgbClr val="97BC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Line 91">
                <a:extLst>
                  <a:ext uri="{FF2B5EF4-FFF2-40B4-BE49-F238E27FC236}">
                    <a16:creationId xmlns:a16="http://schemas.microsoft.com/office/drawing/2014/main" id="{9653A295-6533-4FE0-965A-80081D244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2275" y="2159000"/>
                <a:ext cx="0" cy="71438"/>
              </a:xfrm>
              <a:prstGeom prst="line">
                <a:avLst/>
              </a:prstGeom>
              <a:noFill/>
              <a:ln w="12700" cap="flat">
                <a:solidFill>
                  <a:srgbClr val="97BC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92">
                <a:extLst>
                  <a:ext uri="{FF2B5EF4-FFF2-40B4-BE49-F238E27FC236}">
                    <a16:creationId xmlns:a16="http://schemas.microsoft.com/office/drawing/2014/main" id="{6EEDEB6E-0304-4AA7-8507-089429C9B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2114550"/>
                <a:ext cx="69850" cy="77788"/>
              </a:xfrm>
              <a:custGeom>
                <a:avLst/>
                <a:gdLst>
                  <a:gd name="T0" fmla="*/ 0 w 44"/>
                  <a:gd name="T1" fmla="*/ 49 h 49"/>
                  <a:gd name="T2" fmla="*/ 0 w 44"/>
                  <a:gd name="T3" fmla="*/ 0 h 49"/>
                  <a:gd name="T4" fmla="*/ 44 w 44"/>
                  <a:gd name="T5" fmla="*/ 0 h 49"/>
                  <a:gd name="T6" fmla="*/ 44 w 44"/>
                  <a:gd name="T7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9">
                    <a:moveTo>
                      <a:pt x="0" y="49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34"/>
                    </a:lnTo>
                  </a:path>
                </a:pathLst>
              </a:custGeom>
              <a:noFill/>
              <a:ln w="12700" cap="flat">
                <a:solidFill>
                  <a:srgbClr val="97BC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93">
                <a:extLst>
                  <a:ext uri="{FF2B5EF4-FFF2-40B4-BE49-F238E27FC236}">
                    <a16:creationId xmlns:a16="http://schemas.microsoft.com/office/drawing/2014/main" id="{1C970A47-5E9F-4F0D-BD9B-6FA9402AF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875" y="1935163"/>
                <a:ext cx="53975" cy="71438"/>
              </a:xfrm>
              <a:custGeom>
                <a:avLst/>
                <a:gdLst>
                  <a:gd name="T0" fmla="*/ 0 w 34"/>
                  <a:gd name="T1" fmla="*/ 17 h 45"/>
                  <a:gd name="T2" fmla="*/ 0 w 34"/>
                  <a:gd name="T3" fmla="*/ 0 h 45"/>
                  <a:gd name="T4" fmla="*/ 34 w 34"/>
                  <a:gd name="T5" fmla="*/ 0 h 45"/>
                  <a:gd name="T6" fmla="*/ 34 w 34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45">
                    <a:moveTo>
                      <a:pt x="0" y="17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45"/>
                    </a:lnTo>
                  </a:path>
                </a:pathLst>
              </a:custGeom>
              <a:noFill/>
              <a:ln w="12700" cap="flat">
                <a:solidFill>
                  <a:srgbClr val="97BC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94">
                <a:extLst>
                  <a:ext uri="{FF2B5EF4-FFF2-40B4-BE49-F238E27FC236}">
                    <a16:creationId xmlns:a16="http://schemas.microsoft.com/office/drawing/2014/main" id="{C817350E-D3BD-4506-B0DB-988CCF864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5" y="1917700"/>
                <a:ext cx="303213" cy="312738"/>
              </a:xfrm>
              <a:custGeom>
                <a:avLst/>
                <a:gdLst>
                  <a:gd name="T0" fmla="*/ 17 w 191"/>
                  <a:gd name="T1" fmla="*/ 197 h 197"/>
                  <a:gd name="T2" fmla="*/ 17 w 191"/>
                  <a:gd name="T3" fmla="*/ 96 h 197"/>
                  <a:gd name="T4" fmla="*/ 0 w 191"/>
                  <a:gd name="T5" fmla="*/ 96 h 197"/>
                  <a:gd name="T6" fmla="*/ 0 w 191"/>
                  <a:gd name="T7" fmla="*/ 68 h 197"/>
                  <a:gd name="T8" fmla="*/ 95 w 191"/>
                  <a:gd name="T9" fmla="*/ 0 h 197"/>
                  <a:gd name="T10" fmla="*/ 191 w 191"/>
                  <a:gd name="T11" fmla="*/ 68 h 197"/>
                  <a:gd name="T12" fmla="*/ 191 w 191"/>
                  <a:gd name="T13" fmla="*/ 96 h 197"/>
                  <a:gd name="T14" fmla="*/ 174 w 191"/>
                  <a:gd name="T15" fmla="*/ 96 h 197"/>
                  <a:gd name="T16" fmla="*/ 174 w 191"/>
                  <a:gd name="T17" fmla="*/ 14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197">
                    <a:moveTo>
                      <a:pt x="17" y="197"/>
                    </a:moveTo>
                    <a:lnTo>
                      <a:pt x="17" y="96"/>
                    </a:lnTo>
                    <a:lnTo>
                      <a:pt x="0" y="96"/>
                    </a:lnTo>
                    <a:lnTo>
                      <a:pt x="0" y="68"/>
                    </a:lnTo>
                    <a:lnTo>
                      <a:pt x="95" y="0"/>
                    </a:lnTo>
                    <a:lnTo>
                      <a:pt x="191" y="68"/>
                    </a:lnTo>
                    <a:lnTo>
                      <a:pt x="191" y="96"/>
                    </a:lnTo>
                    <a:lnTo>
                      <a:pt x="174" y="96"/>
                    </a:lnTo>
                    <a:lnTo>
                      <a:pt x="174" y="146"/>
                    </a:lnTo>
                  </a:path>
                </a:pathLst>
              </a:custGeom>
              <a:noFill/>
              <a:ln w="12700" cap="flat">
                <a:solidFill>
                  <a:srgbClr val="97BCD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0D9147-15D8-4FEF-AA6B-5305B7362EEA}"/>
              </a:ext>
            </a:extLst>
          </p:cNvPr>
          <p:cNvGrpSpPr/>
          <p:nvPr/>
        </p:nvGrpSpPr>
        <p:grpSpPr>
          <a:xfrm>
            <a:off x="6318032" y="1331678"/>
            <a:ext cx="5346499" cy="1711688"/>
            <a:chOff x="6917184" y="1331678"/>
            <a:chExt cx="5346499" cy="17116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7F6290-4B0B-4EAE-8ADA-90ED10513E34}"/>
                </a:ext>
              </a:extLst>
            </p:cNvPr>
            <p:cNvSpPr txBox="1"/>
            <p:nvPr/>
          </p:nvSpPr>
          <p:spPr>
            <a:xfrm>
              <a:off x="6917184" y="1331678"/>
              <a:ext cx="2179696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ru-RU" sz="2800" dirty="0">
                  <a:solidFill>
                    <a:schemeClr val="accent1"/>
                  </a:solidFill>
                  <a:latin typeface="Georgia Pro" panose="02040502050405020303" pitchFamily="18" charset="0"/>
                </a:rPr>
                <a:t>9+ регионов</a:t>
              </a:r>
              <a:r>
                <a:rPr lang="en-US" sz="2800" dirty="0">
                  <a:solidFill>
                    <a:schemeClr val="accent1"/>
                  </a:solidFill>
                  <a:latin typeface="Georgia Pro" panose="02040502050405020303" pitchFamily="18" charset="0"/>
                </a:rPr>
                <a:t> </a:t>
              </a:r>
              <a:endParaRPr lang="ru-RU" sz="2800" dirty="0">
                <a:solidFill>
                  <a:schemeClr val="accent1"/>
                </a:solidFill>
                <a:latin typeface="Georgia Pro" panose="02040502050405020303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DD17A7-E40D-41F5-8CEA-2E8F0AE4F195}"/>
                </a:ext>
              </a:extLst>
            </p:cNvPr>
            <p:cNvGrpSpPr/>
            <p:nvPr/>
          </p:nvGrpSpPr>
          <p:grpSpPr>
            <a:xfrm>
              <a:off x="6917184" y="1866395"/>
              <a:ext cx="5346499" cy="1176971"/>
              <a:chOff x="6917184" y="1743284"/>
              <a:chExt cx="5346499" cy="117697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459C39-359A-4C35-B450-532B4E440D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7184" y="1743284"/>
                <a:ext cx="2376000" cy="115416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Белгородская область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Калужская область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Саратовская область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Свердловская область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Краснодарский край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9E9276-5E7B-42AD-BB47-D0F23B20B6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63683" y="1766093"/>
                <a:ext cx="2700000" cy="115416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sz="1400"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Ставропольский край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Республика Мордовия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Чувашская республика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ru-RU" sz="1500" dirty="0">
                    <a:solidFill>
                      <a:schemeClr val="bg1"/>
                    </a:solidFill>
                  </a:rPr>
                  <a:t>Нижегородская область</a:t>
                </a:r>
              </a:p>
              <a:p>
                <a:pPr marL="1587" lvl="1" indent="0">
                  <a:buClr>
                    <a:schemeClr val="bg1"/>
                  </a:buClr>
                  <a:buNone/>
                </a:pPr>
                <a:endParaRPr lang="ru-RU" sz="15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8252B6-564B-46EC-8FA0-295345E1B312}"/>
              </a:ext>
            </a:extLst>
          </p:cNvPr>
          <p:cNvGrpSpPr/>
          <p:nvPr/>
        </p:nvGrpSpPr>
        <p:grpSpPr>
          <a:xfrm>
            <a:off x="5094925" y="4370212"/>
            <a:ext cx="6569606" cy="865517"/>
            <a:chOff x="5694077" y="4370210"/>
            <a:chExt cx="6569606" cy="86551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DA04057-6CFE-4351-AD41-EB65E35BF6E8}"/>
                </a:ext>
              </a:extLst>
            </p:cNvPr>
            <p:cNvGrpSpPr/>
            <p:nvPr/>
          </p:nvGrpSpPr>
          <p:grpSpPr>
            <a:xfrm>
              <a:off x="5694077" y="4370210"/>
              <a:ext cx="865517" cy="865517"/>
              <a:chOff x="5694077" y="4537625"/>
              <a:chExt cx="865517" cy="865517"/>
            </a:xfrm>
          </p:grpSpPr>
          <p:sp>
            <p:nvSpPr>
              <p:cNvPr id="34" name="Прямоугольник 47">
                <a:extLst>
                  <a:ext uri="{FF2B5EF4-FFF2-40B4-BE49-F238E27FC236}">
                    <a16:creationId xmlns:a16="http://schemas.microsoft.com/office/drawing/2014/main" id="{CB0FD611-8F2A-4861-A0E1-542B8D11437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94077" y="4537625"/>
                <a:ext cx="865517" cy="865517"/>
              </a:xfrm>
              <a:prstGeom prst="ellipse">
                <a:avLst/>
              </a:prstGeom>
              <a:solidFill>
                <a:schemeClr val="accent3">
                  <a:alpha val="96000"/>
                </a:scheme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ru-RU" sz="20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12" name="Group 8">
                <a:extLst>
                  <a:ext uri="{FF2B5EF4-FFF2-40B4-BE49-F238E27FC236}">
                    <a16:creationId xmlns:a16="http://schemas.microsoft.com/office/drawing/2014/main" id="{F38CB1AC-AEBB-4C77-A58D-F557D0C8B78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850610" y="4690189"/>
                <a:ext cx="552450" cy="560388"/>
                <a:chOff x="3388" y="2985"/>
                <a:chExt cx="348" cy="353"/>
              </a:xfrm>
            </p:grpSpPr>
            <p:sp>
              <p:nvSpPr>
                <p:cNvPr id="113" name="Oval 9">
                  <a:extLst>
                    <a:ext uri="{FF2B5EF4-FFF2-40B4-BE49-F238E27FC236}">
                      <a16:creationId xmlns:a16="http://schemas.microsoft.com/office/drawing/2014/main" id="{272CFE73-28F8-4986-9734-190F1799D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2" y="3032"/>
                  <a:ext cx="44" cy="46"/>
                </a:xfrm>
                <a:prstGeom prst="ellips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Line 10">
                  <a:extLst>
                    <a:ext uri="{FF2B5EF4-FFF2-40B4-BE49-F238E27FC236}">
                      <a16:creationId xmlns:a16="http://schemas.microsoft.com/office/drawing/2014/main" id="{A52192A3-F774-46A6-B8E4-1FCB1B464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3" y="3098"/>
                  <a:ext cx="0" cy="38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" name="Freeform 11">
                  <a:extLst>
                    <a:ext uri="{FF2B5EF4-FFF2-40B4-BE49-F238E27FC236}">
                      <a16:creationId xmlns:a16="http://schemas.microsoft.com/office/drawing/2014/main" id="{B500C8F7-864E-4E46-B96D-B54BB2FD4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8" y="3143"/>
                  <a:ext cx="72" cy="54"/>
                </a:xfrm>
                <a:custGeom>
                  <a:avLst/>
                  <a:gdLst>
                    <a:gd name="T0" fmla="*/ 0 w 72"/>
                    <a:gd name="T1" fmla="*/ 0 h 54"/>
                    <a:gd name="T2" fmla="*/ 0 w 72"/>
                    <a:gd name="T3" fmla="*/ 54 h 54"/>
                    <a:gd name="T4" fmla="*/ 72 w 72"/>
                    <a:gd name="T5" fmla="*/ 54 h 54"/>
                    <a:gd name="T6" fmla="*/ 72 w 72"/>
                    <a:gd name="T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72" y="54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EF92A017-4EE5-461A-91CA-B6725D0C2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9" y="3098"/>
                  <a:ext cx="104" cy="99"/>
                </a:xfrm>
                <a:custGeom>
                  <a:avLst/>
                  <a:gdLst>
                    <a:gd name="T0" fmla="*/ 0 w 73"/>
                    <a:gd name="T1" fmla="*/ 70 h 70"/>
                    <a:gd name="T2" fmla="*/ 0 w 73"/>
                    <a:gd name="T3" fmla="*/ 21 h 70"/>
                    <a:gd name="T4" fmla="*/ 18 w 73"/>
                    <a:gd name="T5" fmla="*/ 0 h 70"/>
                    <a:gd name="T6" fmla="*/ 18 w 73"/>
                    <a:gd name="T7" fmla="*/ 0 h 70"/>
                    <a:gd name="T8" fmla="*/ 73 w 73"/>
                    <a:gd name="T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70">
                      <a:moveTo>
                        <a:pt x="0" y="7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9"/>
                        <a:pt x="6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3" y="0"/>
                        <a:pt x="73" y="0"/>
                        <a:pt x="73" y="0"/>
                      </a:cubicBez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14D59F11-F452-4F98-A82D-482BF2C04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3098"/>
                  <a:ext cx="26" cy="99"/>
                </a:xfrm>
                <a:custGeom>
                  <a:avLst/>
                  <a:gdLst>
                    <a:gd name="T0" fmla="*/ 0 w 18"/>
                    <a:gd name="T1" fmla="*/ 0 h 70"/>
                    <a:gd name="T2" fmla="*/ 0 w 18"/>
                    <a:gd name="T3" fmla="*/ 0 h 70"/>
                    <a:gd name="T4" fmla="*/ 18 w 18"/>
                    <a:gd name="T5" fmla="*/ 21 h 70"/>
                    <a:gd name="T6" fmla="*/ 18 w 18"/>
                    <a:gd name="T7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18" y="9"/>
                        <a:pt x="18" y="21"/>
                      </a:cubicBezTo>
                      <a:cubicBezTo>
                        <a:pt x="18" y="70"/>
                        <a:pt x="18" y="70"/>
                        <a:pt x="18" y="70"/>
                      </a:cubicBez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3E9C7C90-F7CD-43E8-AF7A-6FA7B75BF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4" y="3220"/>
                  <a:ext cx="161" cy="41"/>
                </a:xfrm>
                <a:custGeom>
                  <a:avLst/>
                  <a:gdLst>
                    <a:gd name="T0" fmla="*/ 24 w 113"/>
                    <a:gd name="T1" fmla="*/ 29 h 29"/>
                    <a:gd name="T2" fmla="*/ 11 w 113"/>
                    <a:gd name="T3" fmla="*/ 29 h 29"/>
                    <a:gd name="T4" fmla="*/ 0 w 113"/>
                    <a:gd name="T5" fmla="*/ 3 h 29"/>
                    <a:gd name="T6" fmla="*/ 2 w 113"/>
                    <a:gd name="T7" fmla="*/ 0 h 29"/>
                    <a:gd name="T8" fmla="*/ 111 w 113"/>
                    <a:gd name="T9" fmla="*/ 0 h 29"/>
                    <a:gd name="T10" fmla="*/ 113 w 113"/>
                    <a:gd name="T11" fmla="*/ 3 h 29"/>
                    <a:gd name="T12" fmla="*/ 102 w 113"/>
                    <a:gd name="T13" fmla="*/ 29 h 29"/>
                    <a:gd name="T14" fmla="*/ 89 w 113"/>
                    <a:gd name="T15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29">
                      <a:moveTo>
                        <a:pt x="24" y="29"/>
                      </a:move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2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2" y="0"/>
                        <a:pt x="113" y="2"/>
                        <a:pt x="113" y="3"/>
                      </a:cubicBezTo>
                      <a:cubicBezTo>
                        <a:pt x="102" y="29"/>
                        <a:pt x="102" y="29"/>
                        <a:pt x="102" y="29"/>
                      </a:cubicBezTo>
                      <a:cubicBezTo>
                        <a:pt x="89" y="29"/>
                        <a:pt x="89" y="29"/>
                        <a:pt x="89" y="29"/>
                      </a:cubicBez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" name="Freeform 15">
                  <a:extLst>
                    <a:ext uri="{FF2B5EF4-FFF2-40B4-BE49-F238E27FC236}">
                      <a16:creationId xmlns:a16="http://schemas.microsoft.com/office/drawing/2014/main" id="{456F7603-18CF-4C43-82C7-184F916B2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8" y="3244"/>
                  <a:ext cx="92" cy="94"/>
                </a:xfrm>
                <a:custGeom>
                  <a:avLst/>
                  <a:gdLst>
                    <a:gd name="T0" fmla="*/ 65 w 65"/>
                    <a:gd name="T1" fmla="*/ 66 h 66"/>
                    <a:gd name="T2" fmla="*/ 65 w 65"/>
                    <a:gd name="T3" fmla="*/ 2 h 66"/>
                    <a:gd name="T4" fmla="*/ 64 w 65"/>
                    <a:gd name="T5" fmla="*/ 0 h 66"/>
                    <a:gd name="T6" fmla="*/ 1 w 65"/>
                    <a:gd name="T7" fmla="*/ 0 h 66"/>
                    <a:gd name="T8" fmla="*/ 0 w 65"/>
                    <a:gd name="T9" fmla="*/ 2 h 66"/>
                    <a:gd name="T10" fmla="*/ 0 w 65"/>
                    <a:gd name="T11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66">
                      <a:moveTo>
                        <a:pt x="65" y="66"/>
                      </a:moveTo>
                      <a:cubicBezTo>
                        <a:pt x="65" y="2"/>
                        <a:pt x="65" y="2"/>
                        <a:pt x="65" y="2"/>
                      </a:cubicBezTo>
                      <a:cubicBezTo>
                        <a:pt x="65" y="1"/>
                        <a:pt x="65" y="0"/>
                        <a:pt x="6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66"/>
                        <a:pt x="0" y="66"/>
                        <a:pt x="0" y="66"/>
                      </a:cubicBez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" name="Freeform 16">
                  <a:extLst>
                    <a:ext uri="{FF2B5EF4-FFF2-40B4-BE49-F238E27FC236}">
                      <a16:creationId xmlns:a16="http://schemas.microsoft.com/office/drawing/2014/main" id="{B162C0A9-0659-47C6-B6DF-47A8A9E30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4" y="3008"/>
                  <a:ext cx="316" cy="185"/>
                </a:xfrm>
                <a:custGeom>
                  <a:avLst/>
                  <a:gdLst>
                    <a:gd name="T0" fmla="*/ 0 w 316"/>
                    <a:gd name="T1" fmla="*/ 70 h 185"/>
                    <a:gd name="T2" fmla="*/ 0 w 316"/>
                    <a:gd name="T3" fmla="*/ 0 h 185"/>
                    <a:gd name="T4" fmla="*/ 316 w 316"/>
                    <a:gd name="T5" fmla="*/ 0 h 185"/>
                    <a:gd name="T6" fmla="*/ 316 w 316"/>
                    <a:gd name="T7" fmla="*/ 185 h 185"/>
                    <a:gd name="T8" fmla="*/ 175 w 316"/>
                    <a:gd name="T9" fmla="*/ 185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6" h="185">
                      <a:moveTo>
                        <a:pt x="0" y="70"/>
                      </a:moveTo>
                      <a:lnTo>
                        <a:pt x="0" y="0"/>
                      </a:lnTo>
                      <a:lnTo>
                        <a:pt x="316" y="0"/>
                      </a:lnTo>
                      <a:lnTo>
                        <a:pt x="316" y="185"/>
                      </a:lnTo>
                      <a:lnTo>
                        <a:pt x="175" y="185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1" name="Freeform 17">
                  <a:extLst>
                    <a:ext uri="{FF2B5EF4-FFF2-40B4-BE49-F238E27FC236}">
                      <a16:creationId xmlns:a16="http://schemas.microsoft.com/office/drawing/2014/main" id="{8AB2817B-33DA-4805-A30F-22CBA1954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8" y="2985"/>
                  <a:ext cx="348" cy="23"/>
                </a:xfrm>
                <a:custGeom>
                  <a:avLst/>
                  <a:gdLst>
                    <a:gd name="T0" fmla="*/ 235 w 244"/>
                    <a:gd name="T1" fmla="*/ 16 h 16"/>
                    <a:gd name="T2" fmla="*/ 8 w 244"/>
                    <a:gd name="T3" fmla="*/ 16 h 16"/>
                    <a:gd name="T4" fmla="*/ 0 w 244"/>
                    <a:gd name="T5" fmla="*/ 8 h 16"/>
                    <a:gd name="T6" fmla="*/ 0 w 244"/>
                    <a:gd name="T7" fmla="*/ 8 h 16"/>
                    <a:gd name="T8" fmla="*/ 8 w 244"/>
                    <a:gd name="T9" fmla="*/ 0 h 16"/>
                    <a:gd name="T10" fmla="*/ 235 w 244"/>
                    <a:gd name="T11" fmla="*/ 0 h 16"/>
                    <a:gd name="T12" fmla="*/ 244 w 244"/>
                    <a:gd name="T13" fmla="*/ 8 h 16"/>
                    <a:gd name="T14" fmla="*/ 244 w 244"/>
                    <a:gd name="T15" fmla="*/ 8 h 16"/>
                    <a:gd name="T16" fmla="*/ 235 w 244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4" h="16">
                      <a:moveTo>
                        <a:pt x="235" y="16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4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40" y="0"/>
                        <a:pt x="244" y="4"/>
                        <a:pt x="244" y="8"/>
                      </a:cubicBezTo>
                      <a:cubicBezTo>
                        <a:pt x="244" y="8"/>
                        <a:pt x="244" y="8"/>
                        <a:pt x="244" y="8"/>
                      </a:cubicBezTo>
                      <a:cubicBezTo>
                        <a:pt x="244" y="13"/>
                        <a:pt x="240" y="16"/>
                        <a:pt x="235" y="16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" name="Freeform 18">
                  <a:extLst>
                    <a:ext uri="{FF2B5EF4-FFF2-40B4-BE49-F238E27FC236}">
                      <a16:creationId xmlns:a16="http://schemas.microsoft.com/office/drawing/2014/main" id="{0BD8DBBB-9320-4799-AADF-97E629EDD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2" y="3072"/>
                  <a:ext cx="114" cy="58"/>
                </a:xfrm>
                <a:custGeom>
                  <a:avLst/>
                  <a:gdLst>
                    <a:gd name="T0" fmla="*/ 0 w 114"/>
                    <a:gd name="T1" fmla="*/ 53 h 58"/>
                    <a:gd name="T2" fmla="*/ 25 w 114"/>
                    <a:gd name="T3" fmla="*/ 29 h 58"/>
                    <a:gd name="T4" fmla="*/ 57 w 114"/>
                    <a:gd name="T5" fmla="*/ 58 h 58"/>
                    <a:gd name="T6" fmla="*/ 114 w 114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4" h="58">
                      <a:moveTo>
                        <a:pt x="0" y="53"/>
                      </a:moveTo>
                      <a:lnTo>
                        <a:pt x="25" y="29"/>
                      </a:lnTo>
                      <a:lnTo>
                        <a:pt x="57" y="58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A20FA9-9828-4CDD-9239-F93F2172BBF4}"/>
                </a:ext>
              </a:extLst>
            </p:cNvPr>
            <p:cNvSpPr txBox="1">
              <a:spLocks/>
            </p:cNvSpPr>
            <p:nvPr/>
          </p:nvSpPr>
          <p:spPr>
            <a:xfrm>
              <a:off x="6917184" y="4456720"/>
              <a:ext cx="5346499" cy="6924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Clr>
                  <a:schemeClr val="bg1"/>
                </a:buClr>
              </a:pPr>
              <a:r>
                <a:rPr lang="ru-RU" sz="1500" dirty="0">
                  <a:solidFill>
                    <a:schemeClr val="bg1"/>
                  </a:solidFill>
                </a:rPr>
                <a:t>Обучение 600+ сотрудников пилотных предприятий</a:t>
              </a:r>
            </a:p>
            <a:p>
              <a:pPr lvl="1">
                <a:buClr>
                  <a:schemeClr val="bg1"/>
                </a:buClr>
              </a:pPr>
              <a:r>
                <a:rPr lang="ru-RU" sz="1500" dirty="0">
                  <a:solidFill>
                    <a:schemeClr val="bg1"/>
                  </a:solidFill>
                </a:rPr>
                <a:t>Бизнес-конференции в пилотных регионах</a:t>
              </a:r>
            </a:p>
            <a:p>
              <a:pPr lvl="1">
                <a:buClr>
                  <a:schemeClr val="bg1"/>
                </a:buClr>
              </a:pPr>
              <a:r>
                <a:rPr lang="ru-RU" sz="1500" dirty="0">
                  <a:solidFill>
                    <a:schemeClr val="bg1"/>
                  </a:solidFill>
                </a:rPr>
                <a:t>Бизнес миссия в Японию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690079-EB42-4A1A-B96E-828FBA7506DD}"/>
              </a:ext>
            </a:extLst>
          </p:cNvPr>
          <p:cNvGrpSpPr/>
          <p:nvPr/>
        </p:nvGrpSpPr>
        <p:grpSpPr>
          <a:xfrm>
            <a:off x="5094925" y="5506669"/>
            <a:ext cx="6569606" cy="865517"/>
            <a:chOff x="5694077" y="5458559"/>
            <a:chExt cx="6569606" cy="8655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6F2AE9-0D36-4D49-B956-8D0F05B7105F}"/>
                </a:ext>
              </a:extLst>
            </p:cNvPr>
            <p:cNvGrpSpPr/>
            <p:nvPr/>
          </p:nvGrpSpPr>
          <p:grpSpPr>
            <a:xfrm>
              <a:off x="5694077" y="5458559"/>
              <a:ext cx="865517" cy="865517"/>
              <a:chOff x="5694077" y="5730335"/>
              <a:chExt cx="865517" cy="865517"/>
            </a:xfrm>
          </p:grpSpPr>
          <p:sp>
            <p:nvSpPr>
              <p:cNvPr id="35" name="Прямоугольник 47">
                <a:extLst>
                  <a:ext uri="{FF2B5EF4-FFF2-40B4-BE49-F238E27FC236}">
                    <a16:creationId xmlns:a16="http://schemas.microsoft.com/office/drawing/2014/main" id="{828A4B0B-0592-4AB3-AC9F-137745D8BBF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94077" y="5730335"/>
                <a:ext cx="865517" cy="865517"/>
              </a:xfrm>
              <a:prstGeom prst="ellipse">
                <a:avLst/>
              </a:prstGeom>
              <a:solidFill>
                <a:schemeClr val="accent3">
                  <a:alpha val="96000"/>
                </a:scheme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ru-RU" sz="20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01" name="Group 74">
                <a:extLst>
                  <a:ext uri="{FF2B5EF4-FFF2-40B4-BE49-F238E27FC236}">
                    <a16:creationId xmlns:a16="http://schemas.microsoft.com/office/drawing/2014/main" id="{049C3E18-B28D-4D79-9C9D-0A67D2E64AB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829179" y="5913062"/>
                <a:ext cx="595313" cy="500063"/>
                <a:chOff x="3358" y="3773"/>
                <a:chExt cx="375" cy="315"/>
              </a:xfrm>
            </p:grpSpPr>
            <p:sp>
              <p:nvSpPr>
                <p:cNvPr id="103" name="Freeform 75">
                  <a:extLst>
                    <a:ext uri="{FF2B5EF4-FFF2-40B4-BE49-F238E27FC236}">
                      <a16:creationId xmlns:a16="http://schemas.microsoft.com/office/drawing/2014/main" id="{79FBBB0B-3763-4048-A2CB-95D212B53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3773"/>
                  <a:ext cx="375" cy="231"/>
                </a:xfrm>
                <a:custGeom>
                  <a:avLst/>
                  <a:gdLst>
                    <a:gd name="T0" fmla="*/ 99 w 273"/>
                    <a:gd name="T1" fmla="*/ 168 h 168"/>
                    <a:gd name="T2" fmla="*/ 4 w 273"/>
                    <a:gd name="T3" fmla="*/ 168 h 168"/>
                    <a:gd name="T4" fmla="*/ 0 w 273"/>
                    <a:gd name="T5" fmla="*/ 164 h 168"/>
                    <a:gd name="T6" fmla="*/ 0 w 273"/>
                    <a:gd name="T7" fmla="*/ 4 h 168"/>
                    <a:gd name="T8" fmla="*/ 4 w 273"/>
                    <a:gd name="T9" fmla="*/ 0 h 168"/>
                    <a:gd name="T10" fmla="*/ 268 w 273"/>
                    <a:gd name="T11" fmla="*/ 0 h 168"/>
                    <a:gd name="T12" fmla="*/ 273 w 273"/>
                    <a:gd name="T13" fmla="*/ 4 h 168"/>
                    <a:gd name="T14" fmla="*/ 273 w 273"/>
                    <a:gd name="T15" fmla="*/ 164 h 168"/>
                    <a:gd name="T16" fmla="*/ 268 w 273"/>
                    <a:gd name="T17" fmla="*/ 168 h 168"/>
                    <a:gd name="T18" fmla="*/ 174 w 273"/>
                    <a:gd name="T19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3" h="168">
                      <a:moveTo>
                        <a:pt x="9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7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68" y="0"/>
                        <a:pt x="268" y="0"/>
                        <a:pt x="268" y="0"/>
                      </a:cubicBezTo>
                      <a:cubicBezTo>
                        <a:pt x="271" y="0"/>
                        <a:pt x="273" y="2"/>
                        <a:pt x="273" y="4"/>
                      </a:cubicBezTo>
                      <a:cubicBezTo>
                        <a:pt x="273" y="164"/>
                        <a:pt x="273" y="164"/>
                        <a:pt x="273" y="164"/>
                      </a:cubicBezTo>
                      <a:cubicBezTo>
                        <a:pt x="273" y="167"/>
                        <a:pt x="271" y="168"/>
                        <a:pt x="268" y="168"/>
                      </a:cubicBezTo>
                      <a:cubicBezTo>
                        <a:pt x="174" y="168"/>
                        <a:pt x="174" y="168"/>
                        <a:pt x="174" y="168"/>
                      </a:cubicBez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Oval 76">
                  <a:extLst>
                    <a:ext uri="{FF2B5EF4-FFF2-40B4-BE49-F238E27FC236}">
                      <a16:creationId xmlns:a16="http://schemas.microsoft.com/office/drawing/2014/main" id="{6222681F-088B-4581-BA84-8D983B6CD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" y="3953"/>
                  <a:ext cx="103" cy="103"/>
                </a:xfrm>
                <a:prstGeom prst="ellips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Oval 77">
                  <a:extLst>
                    <a:ext uri="{FF2B5EF4-FFF2-40B4-BE49-F238E27FC236}">
                      <a16:creationId xmlns:a16="http://schemas.microsoft.com/office/drawing/2014/main" id="{C6A5284E-892E-485E-B8E0-ED30D549A8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3" y="3982"/>
                  <a:ext cx="45" cy="45"/>
                </a:xfrm>
                <a:prstGeom prst="ellips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" name="Freeform 78">
                  <a:extLst>
                    <a:ext uri="{FF2B5EF4-FFF2-40B4-BE49-F238E27FC236}">
                      <a16:creationId xmlns:a16="http://schemas.microsoft.com/office/drawing/2014/main" id="{2E6222FA-4A64-4CAC-B734-F27CB4D66A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3920"/>
                  <a:ext cx="104" cy="29"/>
                </a:xfrm>
                <a:custGeom>
                  <a:avLst/>
                  <a:gdLst>
                    <a:gd name="T0" fmla="*/ 76 w 76"/>
                    <a:gd name="T1" fmla="*/ 21 h 21"/>
                    <a:gd name="T2" fmla="*/ 0 w 76"/>
                    <a:gd name="T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6" h="21">
                      <a:moveTo>
                        <a:pt x="76" y="21"/>
                      </a:moveTo>
                      <a:cubicBezTo>
                        <a:pt x="55" y="0"/>
                        <a:pt x="21" y="0"/>
                        <a:pt x="0" y="21"/>
                      </a:cubicBez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Freeform 79">
                  <a:extLst>
                    <a:ext uri="{FF2B5EF4-FFF2-40B4-BE49-F238E27FC236}">
                      <a16:creationId xmlns:a16="http://schemas.microsoft.com/office/drawing/2014/main" id="{ABF822A8-B7DB-4C0C-960A-C97B0CC84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" y="4022"/>
                  <a:ext cx="66" cy="66"/>
                </a:xfrm>
                <a:custGeom>
                  <a:avLst/>
                  <a:gdLst>
                    <a:gd name="T0" fmla="*/ 0 w 66"/>
                    <a:gd name="T1" fmla="*/ 33 h 66"/>
                    <a:gd name="T2" fmla="*/ 33 w 66"/>
                    <a:gd name="T3" fmla="*/ 66 h 66"/>
                    <a:gd name="T4" fmla="*/ 33 w 66"/>
                    <a:gd name="T5" fmla="*/ 33 h 66"/>
                    <a:gd name="T6" fmla="*/ 66 w 66"/>
                    <a:gd name="T7" fmla="*/ 33 h 66"/>
                    <a:gd name="T8" fmla="*/ 33 w 66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66">
                      <a:moveTo>
                        <a:pt x="0" y="33"/>
                      </a:moveTo>
                      <a:lnTo>
                        <a:pt x="33" y="66"/>
                      </a:lnTo>
                      <a:lnTo>
                        <a:pt x="33" y="33"/>
                      </a:lnTo>
                      <a:lnTo>
                        <a:pt x="66" y="33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Freeform 80">
                  <a:extLst>
                    <a:ext uri="{FF2B5EF4-FFF2-40B4-BE49-F238E27FC236}">
                      <a16:creationId xmlns:a16="http://schemas.microsoft.com/office/drawing/2014/main" id="{F07B7B0A-CB51-44F4-BE45-DEF6CB0CC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3" y="4022"/>
                  <a:ext cx="65" cy="66"/>
                </a:xfrm>
                <a:custGeom>
                  <a:avLst/>
                  <a:gdLst>
                    <a:gd name="T0" fmla="*/ 65 w 65"/>
                    <a:gd name="T1" fmla="*/ 33 h 66"/>
                    <a:gd name="T2" fmla="*/ 32 w 65"/>
                    <a:gd name="T3" fmla="*/ 66 h 66"/>
                    <a:gd name="T4" fmla="*/ 32 w 65"/>
                    <a:gd name="T5" fmla="*/ 33 h 66"/>
                    <a:gd name="T6" fmla="*/ 0 w 65"/>
                    <a:gd name="T7" fmla="*/ 33 h 66"/>
                    <a:gd name="T8" fmla="*/ 32 w 65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6">
                      <a:moveTo>
                        <a:pt x="65" y="33"/>
                      </a:moveTo>
                      <a:lnTo>
                        <a:pt x="32" y="66"/>
                      </a:lnTo>
                      <a:lnTo>
                        <a:pt x="32" y="33"/>
                      </a:lnTo>
                      <a:lnTo>
                        <a:pt x="0" y="33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" name="Line 81">
                  <a:extLst>
                    <a:ext uri="{FF2B5EF4-FFF2-40B4-BE49-F238E27FC236}">
                      <a16:creationId xmlns:a16="http://schemas.microsoft.com/office/drawing/2014/main" id="{52796C1E-8312-4F5B-9475-66863AA80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67" y="3869"/>
                  <a:ext cx="159" cy="0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" name="Line 82">
                  <a:extLst>
                    <a:ext uri="{FF2B5EF4-FFF2-40B4-BE49-F238E27FC236}">
                      <a16:creationId xmlns:a16="http://schemas.microsoft.com/office/drawing/2014/main" id="{658E0302-847E-4C8C-BFB1-BBE83EEB44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9" y="3832"/>
                  <a:ext cx="214" cy="0"/>
                </a:xfrm>
                <a:prstGeom prst="line">
                  <a:avLst/>
                </a:prstGeom>
                <a:noFill/>
                <a:ln w="12700" cap="flat">
                  <a:solidFill>
                    <a:srgbClr val="97BCD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93322F-FE80-4248-A5C1-7828A0BA7627}"/>
                </a:ext>
              </a:extLst>
            </p:cNvPr>
            <p:cNvSpPr txBox="1">
              <a:spLocks/>
            </p:cNvSpPr>
            <p:nvPr/>
          </p:nvSpPr>
          <p:spPr>
            <a:xfrm>
              <a:off x="6917184" y="5775901"/>
              <a:ext cx="5346499" cy="2308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Clr>
                  <a:schemeClr val="bg1"/>
                </a:buClr>
              </a:pPr>
              <a:r>
                <a:rPr lang="ru-RU" sz="1500" dirty="0">
                  <a:solidFill>
                    <a:schemeClr val="bg1"/>
                  </a:solidFill>
                </a:rPr>
                <a:t>Программа льготного кредитования АО «МСП Банк»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B193322F-FE80-4248-A5C1-7828A0BA7627}"/>
              </a:ext>
            </a:extLst>
          </p:cNvPr>
          <p:cNvSpPr txBox="1">
            <a:spLocks/>
          </p:cNvSpPr>
          <p:nvPr/>
        </p:nvSpPr>
        <p:spPr>
          <a:xfrm>
            <a:off x="6318032" y="3118338"/>
            <a:ext cx="5346499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chemeClr val="bg1"/>
              </a:buClr>
              <a:buNone/>
            </a:pPr>
            <a:r>
              <a:rPr lang="ru-RU" sz="1200" i="1" dirty="0">
                <a:solidFill>
                  <a:schemeClr val="bg1"/>
                </a:solidFill>
              </a:rPr>
              <a:t>предварительный список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BF0994-9107-4C32-B7CE-401B46BFE8BF}"/>
              </a:ext>
            </a:extLst>
          </p:cNvPr>
          <p:cNvSpPr txBox="1"/>
          <p:nvPr/>
        </p:nvSpPr>
        <p:spPr>
          <a:xfrm>
            <a:off x="10856034" y="6366732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Страница 10</a:t>
            </a:r>
          </a:p>
        </p:txBody>
      </p:sp>
    </p:spTree>
    <p:extLst>
      <p:ext uri="{BB962C8B-B14F-4D97-AF65-F5344CB8AC3E}">
        <p14:creationId xmlns:p14="http://schemas.microsoft.com/office/powerpoint/2010/main" val="70601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 hidden="1">
            <a:extLst>
              <a:ext uri="{FF2B5EF4-FFF2-40B4-BE49-F238E27FC236}">
                <a16:creationId xmlns:a16="http://schemas.microsoft.com/office/drawing/2014/main" id="{20B1142E-9F0C-442D-9E98-DA78A87D4C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95130" y="1557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name="think-cell Slide" r:id="rId29" imgW="473" imgH="470" progId="TCLayout.ActiveDocument.1">
                  <p:embed/>
                </p:oleObj>
              </mc:Choice>
              <mc:Fallback>
                <p:oleObj name="think-cell Slide" r:id="rId29" imgW="473" imgH="470" progId="TCLayout.ActiveDocument.1">
                  <p:embed/>
                  <p:pic>
                    <p:nvPicPr>
                      <p:cNvPr id="24" name="Объект 23" hidden="1">
                        <a:extLst>
                          <a:ext uri="{FF2B5EF4-FFF2-40B4-BE49-F238E27FC236}">
                            <a16:creationId xmlns:a16="http://schemas.microsoft.com/office/drawing/2014/main" id="{20B1142E-9F0C-442D-9E98-DA78A87D4C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95130" y="1557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 hidden="1">
            <a:extLst>
              <a:ext uri="{FF2B5EF4-FFF2-40B4-BE49-F238E27FC236}">
                <a16:creationId xmlns:a16="http://schemas.microsoft.com/office/drawing/2014/main" id="{BD0369FC-134B-4AA6-8E92-D61E9BDFD3C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493573" y="-1"/>
            <a:ext cx="155590" cy="1555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3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C2B1C7-7E3E-4192-96B7-37025E9D66F9}"/>
              </a:ext>
            </a:extLst>
          </p:cNvPr>
          <p:cNvGrpSpPr/>
          <p:nvPr/>
        </p:nvGrpSpPr>
        <p:grpSpPr>
          <a:xfrm rot="16200000">
            <a:off x="4510454" y="-717204"/>
            <a:ext cx="5884890" cy="8992454"/>
            <a:chOff x="-3" y="908839"/>
            <a:chExt cx="6899336" cy="899245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2D46075-442E-403A-9C39-D85791688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4" b="1258"/>
            <a:stretch/>
          </p:blipFill>
          <p:spPr>
            <a:xfrm rot="16200000" flipV="1">
              <a:off x="2578684" y="-1669848"/>
              <a:ext cx="618924" cy="577629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B28AEA7-05E1-4D4B-B0CE-B8B3FCB44F5C}"/>
                </a:ext>
              </a:extLst>
            </p:cNvPr>
            <p:cNvSpPr>
              <a:spLocks/>
            </p:cNvSpPr>
            <p:nvPr/>
          </p:nvSpPr>
          <p:spPr bwMode="white">
            <a:xfrm>
              <a:off x="1" y="1389637"/>
              <a:ext cx="6899332" cy="85116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40668D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40" name="Title 139"/>
          <p:cNvSpPr>
            <a:spLocks noGrp="1"/>
          </p:cNvSpPr>
          <p:nvPr>
            <p:ph type="title"/>
          </p:nvPr>
        </p:nvSpPr>
        <p:spPr>
          <a:xfrm>
            <a:off x="289314" y="141752"/>
            <a:ext cx="11512412" cy="98488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Системный подход к повышению </a:t>
            </a:r>
            <a:r>
              <a:rPr lang="ru-RU" spc="-30" dirty="0"/>
              <a:t>производительности</a:t>
            </a:r>
            <a:r>
              <a:rPr lang="ru-RU" dirty="0"/>
              <a:t> труда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906119-E071-4FF0-A362-2BE29201A649}"/>
              </a:ext>
            </a:extLst>
          </p:cNvPr>
          <p:cNvSpPr txBox="1"/>
          <p:nvPr/>
        </p:nvSpPr>
        <p:spPr>
          <a:xfrm>
            <a:off x="9813825" y="2787650"/>
            <a:ext cx="195688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/>
              </a:buClr>
            </a:pPr>
            <a:r>
              <a:rPr lang="ru-RU" dirty="0">
                <a:solidFill>
                  <a:schemeClr val="bg1"/>
                </a:solidFill>
              </a:rPr>
              <a:t>Вклад реализации программы в повышение темпов экономического роста (ВВП), процентные пункты</a:t>
            </a:r>
          </a:p>
        </p:txBody>
      </p:sp>
      <p:graphicFrame>
        <p:nvGraphicFramePr>
          <p:cNvPr id="114" name="Chart 3">
            <a:extLst>
              <a:ext uri="{FF2B5EF4-FFF2-40B4-BE49-F238E27FC236}">
                <a16:creationId xmlns:a16="http://schemas.microsoft.com/office/drawing/2014/main" id="{0750B96B-0037-4A2A-BD3F-916D6859F878}"/>
              </a:ext>
            </a:extLst>
          </p:cNvPr>
          <p:cNvGraphicFramePr/>
          <p:nvPr>
            <p:custDataLst>
              <p:tags r:id="rId4"/>
            </p:custDataLst>
            <p:extLst/>
          </p:nvPr>
        </p:nvGraphicFramePr>
        <p:xfrm>
          <a:off x="3541713" y="2324100"/>
          <a:ext cx="5799137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11035A9-FAB3-443A-A2C6-F2B5AA8731A8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4025900" y="5695950"/>
            <a:ext cx="0" cy="30163"/>
          </a:xfrm>
          <a:prstGeom prst="line">
            <a:avLst/>
          </a:prstGeom>
          <a:ln w="3175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AC5781A9-27B3-4006-8D68-F213F65A32B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541838" y="6273800"/>
            <a:ext cx="577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3DD8AAF-A5E7-401A-93F6-AB28F79427FE}" type="datetime'''''''''''''''''''201''''''''''''''''''''''''''''9'''">
              <a:rPr lang="ru-RU" altLang="en-US" sz="2000">
                <a:solidFill>
                  <a:schemeClr val="bg2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2019</a:t>
            </a:fld>
            <a:endParaRPr lang="ru-RU" sz="2000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F9E2080-8ABE-454A-A5E6-CAF0A3C05D8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743325" y="5391150"/>
            <a:ext cx="5667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6513" tIns="0" rIns="365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sym typeface="+mn-lt"/>
              </a:rPr>
              <a:t>0,05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F719975-C0A2-429E-85D0-6A24E3016A0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736975" y="6273800"/>
            <a:ext cx="577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E1D6084-77BF-4965-8040-E7BD9C7A6B74}" type="datetime'''''''''''''''''2''''''''''''''''0''''''''''1''''''''''8'">
              <a:rPr lang="ru-RU" altLang="en-US" sz="2000">
                <a:solidFill>
                  <a:schemeClr val="bg2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2018</a:t>
            </a:fld>
            <a:endParaRPr lang="ru-RU" sz="2000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C690F89-2353-4F99-A255-61BE109C342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618038" y="5097463"/>
            <a:ext cx="425450" cy="3048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6513" tIns="0" rIns="3651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000" b="1" dirty="0">
                <a:sym typeface="+mn-lt"/>
              </a:rPr>
              <a:t>0,2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92583893-60EB-4BCB-A766-F597F81CF60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346700" y="6273800"/>
            <a:ext cx="577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D144DF2-DEC5-4096-9A6E-F2D4855CC289}" type="datetime'''''''''''2''0''''''''''''''''2''''''0'''''''''">
              <a:rPr lang="ru-RU" altLang="en-US" sz="2000">
                <a:solidFill>
                  <a:schemeClr val="bg2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2020</a:t>
            </a:fld>
            <a:endParaRPr lang="ru-RU" sz="2000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E68B8F72-2929-4C71-94B3-9667F56C36E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572500" y="2076450"/>
            <a:ext cx="5667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6513" tIns="0" rIns="36513" bIns="0" numCol="1" spcCol="0" rtlCol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3375E7C-3899-4DDE-B5F4-801F1DB5320B}" type="datetime'''''''''''''''1''''''''''''''''''''7'''''''''''',''''3'''">
              <a:rPr lang="ru-RU" altLang="en-US" sz="2000" b="1" smtClean="0">
                <a:solidFill>
                  <a:schemeClr val="bg1"/>
                </a:solidFill>
                <a:sym typeface="+mn-lt"/>
              </a:rPr>
              <a:pPr algn="ctr"/>
              <a:t>17,3</a:t>
            </a:fld>
            <a:endParaRPr lang="ru-RU" sz="2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2BC4244-CB21-40B4-9D7B-CE56496FBD7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767638" y="2668588"/>
            <a:ext cx="5667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6513" tIns="0" rIns="36513" bIns="0" numCol="1" spcCol="0" rtlCol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48A5F58-42FE-441B-B554-9AC572C5E4D6}" type="datetime'''''''''1''4'',''''6'''''''''''">
              <a:rPr lang="ru-RU" altLang="en-US" sz="2000" b="1" smtClean="0">
                <a:solidFill>
                  <a:schemeClr val="bg1"/>
                </a:solidFill>
                <a:sym typeface="+mn-lt"/>
              </a:rPr>
              <a:pPr algn="ctr"/>
              <a:t>14,6</a:t>
            </a:fld>
            <a:endParaRPr lang="ru-RU" sz="2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53711DE4-A9BC-4976-AA06-425DBBEB80B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422900" y="4603750"/>
            <a:ext cx="425450" cy="3048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6513" tIns="0" rIns="36513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7B126BD-2665-4C7F-BACE-8C9093F80673}" type="datetime'''''''''''''''''''''''0'''''''''''''''''''''''''''',5'''''''">
              <a:rPr lang="ru-RU" altLang="en-US" sz="2000" b="1" smtClean="0">
                <a:sym typeface="+mn-lt"/>
              </a:rPr>
              <a:pPr algn="ctr"/>
              <a:t>0,5</a:t>
            </a:fld>
            <a:endParaRPr lang="ru-RU" sz="2000" b="1" dirty="0">
              <a:sym typeface="+mn-lt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920EAFEE-B192-4F27-8350-4AEAF865309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227763" y="4095750"/>
            <a:ext cx="425450" cy="3048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6513" tIns="0" rIns="36513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994DDBF-6510-41E2-A846-118701691C0B}" type="datetime'''''''''0'''''''''''''''''''''''',''''''8'''''''">
              <a:rPr lang="ru-RU" altLang="en-US" sz="2000" b="1" smtClean="0">
                <a:sym typeface="+mn-lt"/>
              </a:rPr>
              <a:pPr algn="ctr"/>
              <a:t>0,8</a:t>
            </a:fld>
            <a:endParaRPr lang="ru-RU" sz="2000" b="1" dirty="0">
              <a:sym typeface="+mn-lt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5B161E20-48CE-46AE-AAFF-5014C84B00D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151563" y="6273800"/>
            <a:ext cx="577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06DEC02-DC79-4957-AE08-5735385D7EEB}" type="datetime'''''''''''''''''''''''2''''0''2''''''''''''''1'''''''">
              <a:rPr lang="ru-RU" altLang="en-US" sz="2000">
                <a:solidFill>
                  <a:schemeClr val="bg2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2021</a:t>
            </a:fld>
            <a:endParaRPr lang="ru-RU" sz="2000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C2BDC-FD7D-4749-BBF6-0F1D430F4B5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956425" y="6273800"/>
            <a:ext cx="577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11F31D4-D317-4718-B53E-E4A4EBC47F4E}" type="datetime'''''''''''''''2''0''''''''''''''''''2''''''''''''''''2'''">
              <a:rPr lang="ru-RU" altLang="en-US" sz="2000" smtClean="0">
                <a:solidFill>
                  <a:schemeClr val="bg2"/>
                </a:solidFill>
              </a:rPr>
              <a:pPr marL="0" indent="0" algn="ctr">
                <a:spcBef>
                  <a:spcPct val="0"/>
                </a:spcBef>
                <a:buNone/>
              </a:pPr>
              <a:t>2022</a:t>
            </a:fld>
            <a:endParaRPr lang="ru-RU" sz="2000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0601AED-5861-4121-9B29-D092768CCC8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761288" y="6273800"/>
            <a:ext cx="577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D8CCD06-0F3C-4072-B9ED-40EE365C5545}" type="datetime'''''''''''2''0''''''''''''''''2''''''3'''''''''''''">
              <a:rPr lang="ru-RU" altLang="en-US" sz="2000" smtClean="0">
                <a:solidFill>
                  <a:schemeClr val="bg2"/>
                </a:solidFill>
              </a:rPr>
              <a:pPr marL="0" indent="0" algn="ctr">
                <a:spcBef>
                  <a:spcPct val="0"/>
                </a:spcBef>
                <a:buNone/>
              </a:pPr>
              <a:t>2023</a:t>
            </a:fld>
            <a:endParaRPr lang="ru-RU" sz="2000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DE92648-16CB-4E0A-9C48-627F4A406FE3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566150" y="6273800"/>
            <a:ext cx="577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D3382E2-B84C-436B-9FB5-ACA2C746BCEF}" type="datetime'''2''''0''''''2''4'''''''''''''''''">
              <a:rPr lang="ru-RU" altLang="en-US" sz="2000" smtClean="0">
                <a:solidFill>
                  <a:schemeClr val="bg2"/>
                </a:solidFill>
              </a:rPr>
              <a:pPr marL="0" indent="0" algn="ctr">
                <a:spcBef>
                  <a:spcPct val="0"/>
                </a:spcBef>
                <a:buNone/>
              </a:pPr>
              <a:t>2024</a:t>
            </a:fld>
            <a:endParaRPr lang="ru-RU" sz="2000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9A064F65-212F-4468-A291-A11535B197E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743325" y="5086350"/>
            <a:ext cx="5667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6513" tIns="0" rIns="365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2000" b="1" dirty="0">
                <a:solidFill>
                  <a:schemeClr val="bg2"/>
                </a:solidFill>
              </a:rPr>
              <a:t>2,15</a:t>
            </a:r>
            <a:endParaRPr lang="ru-RU" sz="2000" b="1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FA1A868-4EAF-47C3-853D-6B5FA2A354E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618038" y="4792663"/>
            <a:ext cx="4254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6513" tIns="0" rIns="365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2000" b="1" dirty="0">
                <a:solidFill>
                  <a:schemeClr val="bg2"/>
                </a:solidFill>
              </a:rPr>
              <a:t>4,4</a:t>
            </a:r>
            <a:endParaRPr lang="ru-RU" sz="2000" b="1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A6CFF353-38A0-48B2-91B0-705DD29AC20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422900" y="4298950"/>
            <a:ext cx="4254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6513" tIns="0" rIns="365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2000" b="1" dirty="0">
                <a:solidFill>
                  <a:schemeClr val="bg2"/>
                </a:solidFill>
              </a:rPr>
              <a:t>6,8</a:t>
            </a:r>
            <a:endParaRPr lang="ru-RU" sz="2000" b="1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F67E20B-C78B-4710-9F11-5D450AB91B9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227763" y="3790950"/>
            <a:ext cx="4254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6513" tIns="0" rIns="3651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2000" b="1" dirty="0">
                <a:solidFill>
                  <a:schemeClr val="bg2"/>
                </a:solidFill>
              </a:rPr>
              <a:t>9,3</a:t>
            </a:r>
            <a:endParaRPr lang="ru-RU" sz="2000" b="1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D4388B4-FDE7-4727-BA76-F5D81F7119C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962775" y="3249613"/>
            <a:ext cx="5667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6513" tIns="0" rIns="36513" bIns="0" numCol="1" spcCol="0" rtlCol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CF021F1-638D-477F-8944-152BCC31CB87}" type="datetime'''''''1''''''''''''''''''''''''''''''2,''''''0'''''''''''">
              <a:rPr lang="ru-RU" altLang="en-US" sz="2000" b="1" smtClean="0">
                <a:solidFill>
                  <a:schemeClr val="bg1"/>
                </a:solidFill>
                <a:sym typeface="+mn-lt"/>
              </a:rPr>
              <a:pPr algn="ctr"/>
              <a:t>12,0</a:t>
            </a:fld>
            <a:endParaRPr lang="ru-RU" sz="2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1" name="TextBox 60"/>
          <p:cNvSpPr txBox="1">
            <a:spLocks/>
          </p:cNvSpPr>
          <p:nvPr/>
        </p:nvSpPr>
        <p:spPr>
          <a:xfrm>
            <a:off x="3558662" y="861136"/>
            <a:ext cx="82430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bg1"/>
              </a:buClr>
            </a:pPr>
            <a:r>
              <a:rPr lang="ru-RU" sz="2000" b="1" dirty="0">
                <a:solidFill>
                  <a:schemeClr val="bg1"/>
                </a:solidFill>
              </a:rPr>
              <a:t>Прирост ВВП к уровню 2017 г., </a:t>
            </a:r>
            <a:r>
              <a:rPr lang="ru-RU" sz="2000" dirty="0">
                <a:solidFill>
                  <a:schemeClr val="bg1"/>
                </a:solidFill>
              </a:rPr>
              <a:t>проценты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(с учётом программы)</a:t>
            </a:r>
          </a:p>
        </p:txBody>
      </p:sp>
      <p:sp>
        <p:nvSpPr>
          <p:cNvPr id="77" name="AutoShape 250"/>
          <p:cNvSpPr>
            <a:spLocks noChangeArrowheads="1"/>
          </p:cNvSpPr>
          <p:nvPr/>
        </p:nvSpPr>
        <p:spPr bwMode="auto">
          <a:xfrm>
            <a:off x="343949" y="2963825"/>
            <a:ext cx="6709025" cy="131076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7924" anchor="b">
            <a:spAutoFit/>
          </a:bodyPr>
          <a:lstStyle/>
          <a:p>
            <a:r>
              <a:rPr lang="ru-RU" sz="2800" dirty="0">
                <a:solidFill>
                  <a:schemeClr val="accent3"/>
                </a:solidFill>
              </a:rPr>
              <a:t>Ожидаемые </a:t>
            </a:r>
            <a:br>
              <a:rPr lang="ru-RU" sz="2800" dirty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>результаты </a:t>
            </a:r>
            <a:br>
              <a:rPr lang="ru-RU" sz="2800" dirty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>для экономики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966ADDB-B5E5-4AF7-917D-6E8F8B3F1C42}"/>
              </a:ext>
            </a:extLst>
          </p:cNvPr>
          <p:cNvSpPr>
            <a:spLocks/>
          </p:cNvSpPr>
          <p:nvPr/>
        </p:nvSpPr>
        <p:spPr>
          <a:xfrm>
            <a:off x="3736104" y="1401390"/>
            <a:ext cx="609600" cy="609600"/>
          </a:xfrm>
          <a:prstGeom prst="ellipse">
            <a:avLst/>
          </a:prstGeom>
          <a:solidFill>
            <a:schemeClr val="accent3">
              <a:alpha val="96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0,05</a:t>
            </a:r>
          </a:p>
        </p:txBody>
      </p:sp>
      <p:sp>
        <p:nvSpPr>
          <p:cNvPr id="106" name="Прямоугольник 43">
            <a:extLst>
              <a:ext uri="{FF2B5EF4-FFF2-40B4-BE49-F238E27FC236}">
                <a16:creationId xmlns:a16="http://schemas.microsoft.com/office/drawing/2014/main" id="{D0CC802E-47AD-4BDB-9A77-39600A699563}"/>
              </a:ext>
            </a:extLst>
          </p:cNvPr>
          <p:cNvSpPr>
            <a:spLocks/>
          </p:cNvSpPr>
          <p:nvPr/>
        </p:nvSpPr>
        <p:spPr>
          <a:xfrm>
            <a:off x="9439275" y="2787650"/>
            <a:ext cx="320676" cy="320676"/>
          </a:xfrm>
          <a:prstGeom prst="ellipse">
            <a:avLst/>
          </a:prstGeom>
          <a:solidFill>
            <a:schemeClr val="accent3">
              <a:alpha val="96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Х</a:t>
            </a:r>
          </a:p>
        </p:txBody>
      </p:sp>
      <p:sp>
        <p:nvSpPr>
          <p:cNvPr id="116" name="Rectangle 115"/>
          <p:cNvSpPr/>
          <p:nvPr>
            <p:custDataLst>
              <p:tags r:id="rId24"/>
            </p:custDataLst>
          </p:nvPr>
        </p:nvSpPr>
        <p:spPr bwMode="auto">
          <a:xfrm>
            <a:off x="9501188" y="4429125"/>
            <a:ext cx="285750" cy="2143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8" dirty="0"/>
          </a:p>
        </p:txBody>
      </p:sp>
      <p:sp>
        <p:nvSpPr>
          <p:cNvPr id="118" name="Rectangle 117"/>
          <p:cNvSpPr/>
          <p:nvPr>
            <p:custDataLst>
              <p:tags r:id="rId25"/>
            </p:custDataLst>
          </p:nvPr>
        </p:nvSpPr>
        <p:spPr bwMode="auto">
          <a:xfrm>
            <a:off x="9501188" y="4968875"/>
            <a:ext cx="285750" cy="2143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8" dirty="0"/>
          </a:p>
        </p:txBody>
      </p:sp>
      <p:sp>
        <p:nvSpPr>
          <p:cNvPr id="120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9837738" y="4422775"/>
            <a:ext cx="16700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1600" dirty="0">
                <a:solidFill>
                  <a:schemeClr val="bg2"/>
                </a:solidFill>
                <a:sym typeface="+mn-lt"/>
              </a:rPr>
              <a:t>Дополнительный </a:t>
            </a:r>
            <a:br>
              <a:rPr lang="en-US" sz="1600" dirty="0">
                <a:solidFill>
                  <a:schemeClr val="bg2"/>
                </a:solidFill>
                <a:sym typeface="+mn-lt"/>
              </a:rPr>
            </a:br>
            <a:r>
              <a:rPr lang="ru-RU" sz="1600" dirty="0">
                <a:solidFill>
                  <a:schemeClr val="bg2"/>
                </a:solidFill>
                <a:sym typeface="+mn-lt"/>
              </a:rPr>
              <a:t>прирост</a:t>
            </a:r>
            <a:endParaRPr lang="en-US" sz="1600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121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837738" y="4962525"/>
            <a:ext cx="1982788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1600" dirty="0">
                <a:solidFill>
                  <a:schemeClr val="bg2"/>
                </a:solidFill>
                <a:sym typeface="+mn-lt"/>
              </a:rPr>
              <a:t>Базовый вариант </a:t>
            </a:r>
            <a:br>
              <a:rPr lang="en-US" sz="1600" dirty="0">
                <a:solidFill>
                  <a:schemeClr val="bg2"/>
                </a:solidFill>
                <a:sym typeface="+mn-lt"/>
              </a:rPr>
            </a:br>
            <a:r>
              <a:rPr lang="ru-RU" sz="1600" dirty="0">
                <a:solidFill>
                  <a:schemeClr val="bg2"/>
                </a:solidFill>
                <a:sym typeface="+mn-lt"/>
              </a:rPr>
              <a:t>сценарных условий </a:t>
            </a:r>
            <a:br>
              <a:rPr lang="en-US" sz="1600" dirty="0">
                <a:solidFill>
                  <a:schemeClr val="bg2"/>
                </a:solidFill>
                <a:sym typeface="+mn-lt"/>
              </a:rPr>
            </a:br>
            <a:r>
              <a:rPr lang="ru-RU" sz="1600" dirty="0">
                <a:solidFill>
                  <a:schemeClr val="bg2"/>
                </a:solidFill>
                <a:sym typeface="+mn-lt"/>
              </a:rPr>
              <a:t>Минэкономразвития </a:t>
            </a:r>
            <a:br>
              <a:rPr lang="en-US" sz="1600" dirty="0">
                <a:solidFill>
                  <a:schemeClr val="bg2"/>
                </a:solidFill>
                <a:sym typeface="+mn-lt"/>
              </a:rPr>
            </a:br>
            <a:r>
              <a:rPr lang="ru-RU" sz="1600" dirty="0">
                <a:solidFill>
                  <a:schemeClr val="bg2"/>
                </a:solidFill>
                <a:sym typeface="+mn-lt"/>
              </a:rPr>
              <a:t>России</a:t>
            </a:r>
            <a:endParaRPr lang="en-US" sz="1600" dirty="0">
              <a:solidFill>
                <a:schemeClr val="bg2"/>
              </a:solidFill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76C859-1F1B-485B-A6C7-A9F1B44BF191}"/>
              </a:ext>
            </a:extLst>
          </p:cNvPr>
          <p:cNvSpPr txBox="1"/>
          <p:nvPr/>
        </p:nvSpPr>
        <p:spPr>
          <a:xfrm>
            <a:off x="10856034" y="6366732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Страница 13</a:t>
            </a: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5D2FA0A5-BF25-4805-B4E5-15D9BEF2316C}"/>
              </a:ext>
            </a:extLst>
          </p:cNvPr>
          <p:cNvSpPr/>
          <p:nvPr/>
        </p:nvSpPr>
        <p:spPr>
          <a:xfrm>
            <a:off x="2875931" y="3051609"/>
            <a:ext cx="430711" cy="1162915"/>
          </a:xfrm>
          <a:prstGeom prst="chevron">
            <a:avLst>
              <a:gd name="adj" fmla="val 41697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15" name="Прямоугольник 47">
            <a:extLst>
              <a:ext uri="{FF2B5EF4-FFF2-40B4-BE49-F238E27FC236}">
                <a16:creationId xmlns:a16="http://schemas.microsoft.com/office/drawing/2014/main" id="{BB9EEDF9-480B-4B8B-88C2-A9EFEA818959}"/>
              </a:ext>
            </a:extLst>
          </p:cNvPr>
          <p:cNvSpPr>
            <a:spLocks/>
          </p:cNvSpPr>
          <p:nvPr/>
        </p:nvSpPr>
        <p:spPr>
          <a:xfrm>
            <a:off x="4538269" y="1401390"/>
            <a:ext cx="609600" cy="609600"/>
          </a:xfrm>
          <a:prstGeom prst="ellipse">
            <a:avLst/>
          </a:prstGeom>
          <a:solidFill>
            <a:schemeClr val="accent3">
              <a:alpha val="96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0,1</a:t>
            </a:r>
          </a:p>
        </p:txBody>
      </p:sp>
      <p:sp>
        <p:nvSpPr>
          <p:cNvPr id="117" name="Прямоугольник 47">
            <a:extLst>
              <a:ext uri="{FF2B5EF4-FFF2-40B4-BE49-F238E27FC236}">
                <a16:creationId xmlns:a16="http://schemas.microsoft.com/office/drawing/2014/main" id="{403FE1A3-140A-4424-85EC-B3E993B74C63}"/>
              </a:ext>
            </a:extLst>
          </p:cNvPr>
          <p:cNvSpPr>
            <a:spLocks/>
          </p:cNvSpPr>
          <p:nvPr/>
        </p:nvSpPr>
        <p:spPr>
          <a:xfrm>
            <a:off x="5340434" y="1401390"/>
            <a:ext cx="609600" cy="609600"/>
          </a:xfrm>
          <a:prstGeom prst="ellipse">
            <a:avLst/>
          </a:prstGeom>
          <a:solidFill>
            <a:schemeClr val="accent3">
              <a:alpha val="96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0,2</a:t>
            </a:r>
          </a:p>
        </p:txBody>
      </p:sp>
      <p:sp>
        <p:nvSpPr>
          <p:cNvPr id="119" name="Прямоугольник 47">
            <a:extLst>
              <a:ext uri="{FF2B5EF4-FFF2-40B4-BE49-F238E27FC236}">
                <a16:creationId xmlns:a16="http://schemas.microsoft.com/office/drawing/2014/main" id="{BA595CEE-82D9-41B8-840E-48ED65BFCD92}"/>
              </a:ext>
            </a:extLst>
          </p:cNvPr>
          <p:cNvSpPr>
            <a:spLocks/>
          </p:cNvSpPr>
          <p:nvPr/>
        </p:nvSpPr>
        <p:spPr>
          <a:xfrm>
            <a:off x="6142599" y="1401390"/>
            <a:ext cx="609600" cy="609600"/>
          </a:xfrm>
          <a:prstGeom prst="ellipse">
            <a:avLst/>
          </a:prstGeom>
          <a:solidFill>
            <a:schemeClr val="accent3">
              <a:alpha val="96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0,3</a:t>
            </a:r>
          </a:p>
        </p:txBody>
      </p:sp>
      <p:sp>
        <p:nvSpPr>
          <p:cNvPr id="122" name="Прямоугольник 47">
            <a:extLst>
              <a:ext uri="{FF2B5EF4-FFF2-40B4-BE49-F238E27FC236}">
                <a16:creationId xmlns:a16="http://schemas.microsoft.com/office/drawing/2014/main" id="{AAB4EB28-0567-4771-AD97-BB462022FB93}"/>
              </a:ext>
            </a:extLst>
          </p:cNvPr>
          <p:cNvSpPr>
            <a:spLocks/>
          </p:cNvSpPr>
          <p:nvPr/>
        </p:nvSpPr>
        <p:spPr>
          <a:xfrm>
            <a:off x="6944764" y="1401390"/>
            <a:ext cx="609600" cy="609600"/>
          </a:xfrm>
          <a:prstGeom prst="ellipse">
            <a:avLst/>
          </a:prstGeom>
          <a:solidFill>
            <a:schemeClr val="accent3">
              <a:alpha val="96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0,34</a:t>
            </a:r>
          </a:p>
        </p:txBody>
      </p:sp>
      <p:sp>
        <p:nvSpPr>
          <p:cNvPr id="123" name="Прямоугольник 47">
            <a:extLst>
              <a:ext uri="{FF2B5EF4-FFF2-40B4-BE49-F238E27FC236}">
                <a16:creationId xmlns:a16="http://schemas.microsoft.com/office/drawing/2014/main" id="{A9ABBF6D-6306-40B9-A6A4-A6CEE9D70879}"/>
              </a:ext>
            </a:extLst>
          </p:cNvPr>
          <p:cNvSpPr>
            <a:spLocks/>
          </p:cNvSpPr>
          <p:nvPr/>
        </p:nvSpPr>
        <p:spPr>
          <a:xfrm>
            <a:off x="7746929" y="1401390"/>
            <a:ext cx="609600" cy="609600"/>
          </a:xfrm>
          <a:prstGeom prst="ellipse">
            <a:avLst/>
          </a:prstGeom>
          <a:solidFill>
            <a:schemeClr val="accent3">
              <a:alpha val="96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0,34</a:t>
            </a:r>
          </a:p>
        </p:txBody>
      </p:sp>
      <p:sp>
        <p:nvSpPr>
          <p:cNvPr id="124" name="Прямоугольник 47">
            <a:extLst>
              <a:ext uri="{FF2B5EF4-FFF2-40B4-BE49-F238E27FC236}">
                <a16:creationId xmlns:a16="http://schemas.microsoft.com/office/drawing/2014/main" id="{132D32E8-7349-47C1-9CF1-671CABED481E}"/>
              </a:ext>
            </a:extLst>
          </p:cNvPr>
          <p:cNvSpPr>
            <a:spLocks/>
          </p:cNvSpPr>
          <p:nvPr/>
        </p:nvSpPr>
        <p:spPr>
          <a:xfrm>
            <a:off x="8549093" y="1401390"/>
            <a:ext cx="609600" cy="609600"/>
          </a:xfrm>
          <a:prstGeom prst="ellipse">
            <a:avLst/>
          </a:prstGeom>
          <a:solidFill>
            <a:schemeClr val="accent3">
              <a:alpha val="96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0,34</a:t>
            </a:r>
          </a:p>
        </p:txBody>
      </p:sp>
    </p:spTree>
    <p:extLst>
      <p:ext uri="{BB962C8B-B14F-4D97-AF65-F5344CB8AC3E}">
        <p14:creationId xmlns:p14="http://schemas.microsoft.com/office/powerpoint/2010/main" val="3519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>
            <a:extLst>
              <a:ext uri="{FF2B5EF4-FFF2-40B4-BE49-F238E27FC236}">
                <a16:creationId xmlns:a16="http://schemas.microsoft.com/office/drawing/2014/main" id="{B67AB68E-C5EB-4442-B2C8-38727B6B2F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1098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 hidden="1">
            <a:extLst>
              <a:ext uri="{FF2B5EF4-FFF2-40B4-BE49-F238E27FC236}">
                <a16:creationId xmlns:a16="http://schemas.microsoft.com/office/drawing/2014/main" id="{8A685EEA-11D7-49D8-A4BF-FC86E0E1E3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32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777FA-0CF1-48F6-9B54-46A4EAF7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1-ый Окружной форум программы – 29-30 марта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F4E7-4C57-4BA1-8364-6D6AC2A9F85F}"/>
              </a:ext>
            </a:extLst>
          </p:cNvPr>
          <p:cNvSpPr txBox="1"/>
          <p:nvPr/>
        </p:nvSpPr>
        <p:spPr>
          <a:xfrm>
            <a:off x="2569244" y="3333381"/>
            <a:ext cx="900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/>
              <a:t>Представители региональных проектных офисов (представители органов власти)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/>
              <a:t>Представители ФЦК / РЦК </a:t>
            </a:r>
            <a:endParaRPr lang="en-US" dirty="0"/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/>
              <a:t>Представители </a:t>
            </a:r>
            <a:r>
              <a:rPr lang="ru-RU" dirty="0" err="1"/>
              <a:t>МЭРа</a:t>
            </a:r>
            <a:r>
              <a:rPr lang="ru-RU" dirty="0"/>
              <a:t> </a:t>
            </a:r>
            <a:r>
              <a:rPr lang="en-US" dirty="0"/>
              <a:t>/ </a:t>
            </a:r>
            <a:r>
              <a:rPr lang="ru-RU" dirty="0"/>
              <a:t>Минтруда и </a:t>
            </a:r>
            <a:r>
              <a:rPr lang="ru-RU" dirty="0" err="1"/>
              <a:t>Роструда</a:t>
            </a:r>
            <a:r>
              <a:rPr lang="ru-RU" dirty="0"/>
              <a:t> 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/>
              <a:t>Представители руководства ГК Росатом 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/>
              <a:t>Ключевые эксперты (2-5 человек) 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/>
              <a:t>Руководители успешных пилотных предприятий (1-3 человека) 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/>
              <a:t>Руководство отобранных 100 компаний региона (по 1-2 представителя)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B3543E-4632-4C8C-A4D9-656AE3557C48}"/>
              </a:ext>
            </a:extLst>
          </p:cNvPr>
          <p:cNvSpPr/>
          <p:nvPr/>
        </p:nvSpPr>
        <p:spPr>
          <a:xfrm>
            <a:off x="2569244" y="1976705"/>
            <a:ext cx="9163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Знакомство с инструментами поддержки предприятий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ru-RU" dirty="0">
                <a:solidFill>
                  <a:srgbClr val="000000"/>
                </a:solidFill>
              </a:rPr>
              <a:t>посещение образцовых пред-</a:t>
            </a:r>
            <a:r>
              <a:rPr lang="ru-RU" dirty="0" err="1">
                <a:solidFill>
                  <a:srgbClr val="000000"/>
                </a:solidFill>
              </a:rPr>
              <a:t>тий</a:t>
            </a:r>
            <a:r>
              <a:rPr lang="ru-RU" dirty="0">
                <a:solidFill>
                  <a:srgbClr val="000000"/>
                </a:solidFill>
              </a:rPr>
              <a:t>) 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Примеры конкретных проектов, обмен опытом регионов и предприятий 2017-го года 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Проведение отбора предприятий 2018-го года для участия в программе 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Разбор актуальных вопросов регионов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27C9D-22FD-4883-AB34-1FABA94EB74E}"/>
              </a:ext>
            </a:extLst>
          </p:cNvPr>
          <p:cNvSpPr txBox="1"/>
          <p:nvPr/>
        </p:nvSpPr>
        <p:spPr>
          <a:xfrm>
            <a:off x="2569244" y="5471832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Дата проведения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ru-RU" dirty="0">
                <a:solidFill>
                  <a:srgbClr val="000000"/>
                </a:solidFill>
              </a:rPr>
              <a:t>29-30 марта 2018 года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Место проведения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ru-RU" dirty="0">
                <a:solidFill>
                  <a:srgbClr val="000000"/>
                </a:solidFill>
              </a:rPr>
              <a:t>определяется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Бесплатное участие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F2109D-3A4E-492F-8173-59DA60928505}"/>
              </a:ext>
            </a:extLst>
          </p:cNvPr>
          <p:cNvSpPr/>
          <p:nvPr/>
        </p:nvSpPr>
        <p:spPr>
          <a:xfrm>
            <a:off x="2584972" y="1041688"/>
            <a:ext cx="90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Знакомство регионов-участников 2018 года с возможностями и методами программы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Отбор пилотных предприятий</a:t>
            </a:r>
          </a:p>
          <a:p>
            <a:pPr marL="171450" indent="-171450" fontAlgn="b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</a:rPr>
              <a:t>Подписание соглашений с партнерами программы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755A8D3-D8CE-4ECD-8842-74511DD74596}"/>
              </a:ext>
            </a:extLst>
          </p:cNvPr>
          <p:cNvGrpSpPr/>
          <p:nvPr/>
        </p:nvGrpSpPr>
        <p:grpSpPr>
          <a:xfrm>
            <a:off x="215899" y="1957655"/>
            <a:ext cx="11517313" cy="3234951"/>
            <a:chOff x="215900" y="1606616"/>
            <a:chExt cx="8676580" cy="3471690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42BEAF9-DCDE-4165-AE53-B2C83D0013B5}"/>
                </a:ext>
              </a:extLst>
            </p:cNvPr>
            <p:cNvCxnSpPr/>
            <p:nvPr/>
          </p:nvCxnSpPr>
          <p:spPr>
            <a:xfrm>
              <a:off x="215900" y="3032034"/>
              <a:ext cx="867658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3B72D4E-F08E-4E7E-B157-2385E6B04004}"/>
                </a:ext>
              </a:extLst>
            </p:cNvPr>
            <p:cNvCxnSpPr/>
            <p:nvPr/>
          </p:nvCxnSpPr>
          <p:spPr>
            <a:xfrm>
              <a:off x="215900" y="5078306"/>
              <a:ext cx="867658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714CD0D-7A88-4B13-B34F-D81C897DC84A}"/>
                </a:ext>
              </a:extLst>
            </p:cNvPr>
            <p:cNvCxnSpPr/>
            <p:nvPr/>
          </p:nvCxnSpPr>
          <p:spPr>
            <a:xfrm>
              <a:off x="215900" y="1606616"/>
              <a:ext cx="867658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F23C1BD-E841-4F86-9D32-443E318520D2}"/>
              </a:ext>
            </a:extLst>
          </p:cNvPr>
          <p:cNvSpPr/>
          <p:nvPr/>
        </p:nvSpPr>
        <p:spPr>
          <a:xfrm>
            <a:off x="215899" y="1140144"/>
            <a:ext cx="2138417" cy="73628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/>
            <a:r>
              <a:rPr lang="ru-RU" b="1" dirty="0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A016E33-B23B-45A4-9C48-4C5ABEA09316}"/>
              </a:ext>
            </a:extLst>
          </p:cNvPr>
          <p:cNvSpPr/>
          <p:nvPr/>
        </p:nvSpPr>
        <p:spPr>
          <a:xfrm>
            <a:off x="215899" y="2034992"/>
            <a:ext cx="2138417" cy="116124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/>
            <a:r>
              <a:rPr lang="ru-RU" b="1" dirty="0">
                <a:solidFill>
                  <a:schemeClr val="bg1"/>
                </a:solidFill>
              </a:rPr>
              <a:t>Повестка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AB8D817-58D1-493B-B6DA-1127A4BC93B4}"/>
              </a:ext>
            </a:extLst>
          </p:cNvPr>
          <p:cNvSpPr/>
          <p:nvPr/>
        </p:nvSpPr>
        <p:spPr>
          <a:xfrm>
            <a:off x="215897" y="3371313"/>
            <a:ext cx="2138417" cy="17438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/>
            <a:r>
              <a:rPr lang="ru-RU" b="1" dirty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9FB76B-952A-4101-A945-2F4ADC756E8A}"/>
              </a:ext>
            </a:extLst>
          </p:cNvPr>
          <p:cNvSpPr/>
          <p:nvPr/>
        </p:nvSpPr>
        <p:spPr>
          <a:xfrm>
            <a:off x="215898" y="5270990"/>
            <a:ext cx="2138417" cy="1121298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/>
            <a:r>
              <a:rPr lang="ru-RU" b="1" dirty="0" err="1">
                <a:solidFill>
                  <a:schemeClr val="bg1"/>
                </a:solidFill>
              </a:rPr>
              <a:t>Организацион</a:t>
            </a:r>
            <a:r>
              <a:rPr lang="ru-RU" b="1" dirty="0">
                <a:solidFill>
                  <a:schemeClr val="bg1"/>
                </a:solidFill>
              </a:rPr>
              <a:t>-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err="1">
                <a:solidFill>
                  <a:schemeClr val="bg1"/>
                </a:solidFill>
              </a:rPr>
              <a:t>ные</a:t>
            </a:r>
            <a:r>
              <a:rPr lang="ru-RU" b="1" dirty="0">
                <a:solidFill>
                  <a:schemeClr val="bg1"/>
                </a:solidFill>
              </a:rPr>
              <a:t> аспекты</a:t>
            </a:r>
          </a:p>
        </p:txBody>
      </p:sp>
      <p:grpSp>
        <p:nvGrpSpPr>
          <p:cNvPr id="18" name="Group 432"/>
          <p:cNvGrpSpPr>
            <a:grpSpLocks noChangeAspect="1"/>
          </p:cNvGrpSpPr>
          <p:nvPr/>
        </p:nvGrpSpPr>
        <p:grpSpPr bwMode="auto">
          <a:xfrm>
            <a:off x="1869031" y="1347985"/>
            <a:ext cx="323046" cy="324000"/>
            <a:chOff x="3505" y="1546"/>
            <a:chExt cx="340" cy="341"/>
          </a:xfrm>
          <a:solidFill>
            <a:schemeClr val="bg1"/>
          </a:solidFill>
        </p:grpSpPr>
        <p:sp>
          <p:nvSpPr>
            <p:cNvPr id="19" name="Freeform 433"/>
            <p:cNvSpPr>
              <a:spLocks noEditPoints="1"/>
            </p:cNvSpPr>
            <p:nvPr/>
          </p:nvSpPr>
          <p:spPr bwMode="auto">
            <a:xfrm>
              <a:off x="3569" y="1610"/>
              <a:ext cx="212" cy="213"/>
            </a:xfrm>
            <a:custGeom>
              <a:avLst/>
              <a:gdLst>
                <a:gd name="T0" fmla="*/ 309 w 320"/>
                <a:gd name="T1" fmla="*/ 149 h 320"/>
                <a:gd name="T2" fmla="*/ 287 w 320"/>
                <a:gd name="T3" fmla="*/ 149 h 320"/>
                <a:gd name="T4" fmla="*/ 170 w 320"/>
                <a:gd name="T5" fmla="*/ 32 h 320"/>
                <a:gd name="T6" fmla="*/ 170 w 320"/>
                <a:gd name="T7" fmla="*/ 10 h 320"/>
                <a:gd name="T8" fmla="*/ 160 w 320"/>
                <a:gd name="T9" fmla="*/ 0 h 320"/>
                <a:gd name="T10" fmla="*/ 149 w 320"/>
                <a:gd name="T11" fmla="*/ 10 h 320"/>
                <a:gd name="T12" fmla="*/ 149 w 320"/>
                <a:gd name="T13" fmla="*/ 32 h 320"/>
                <a:gd name="T14" fmla="*/ 32 w 320"/>
                <a:gd name="T15" fmla="*/ 149 h 320"/>
                <a:gd name="T16" fmla="*/ 10 w 320"/>
                <a:gd name="T17" fmla="*/ 149 h 320"/>
                <a:gd name="T18" fmla="*/ 0 w 320"/>
                <a:gd name="T19" fmla="*/ 160 h 320"/>
                <a:gd name="T20" fmla="*/ 10 w 320"/>
                <a:gd name="T21" fmla="*/ 170 h 320"/>
                <a:gd name="T22" fmla="*/ 32 w 320"/>
                <a:gd name="T23" fmla="*/ 170 h 320"/>
                <a:gd name="T24" fmla="*/ 149 w 320"/>
                <a:gd name="T25" fmla="*/ 287 h 320"/>
                <a:gd name="T26" fmla="*/ 149 w 320"/>
                <a:gd name="T27" fmla="*/ 309 h 320"/>
                <a:gd name="T28" fmla="*/ 160 w 320"/>
                <a:gd name="T29" fmla="*/ 320 h 320"/>
                <a:gd name="T30" fmla="*/ 170 w 320"/>
                <a:gd name="T31" fmla="*/ 309 h 320"/>
                <a:gd name="T32" fmla="*/ 170 w 320"/>
                <a:gd name="T33" fmla="*/ 287 h 320"/>
                <a:gd name="T34" fmla="*/ 287 w 320"/>
                <a:gd name="T35" fmla="*/ 170 h 320"/>
                <a:gd name="T36" fmla="*/ 309 w 320"/>
                <a:gd name="T37" fmla="*/ 170 h 320"/>
                <a:gd name="T38" fmla="*/ 320 w 320"/>
                <a:gd name="T39" fmla="*/ 160 h 320"/>
                <a:gd name="T40" fmla="*/ 309 w 320"/>
                <a:gd name="T41" fmla="*/ 149 h 320"/>
                <a:gd name="T42" fmla="*/ 266 w 320"/>
                <a:gd name="T43" fmla="*/ 149 h 320"/>
                <a:gd name="T44" fmla="*/ 233 w 320"/>
                <a:gd name="T45" fmla="*/ 149 h 320"/>
                <a:gd name="T46" fmla="*/ 170 w 320"/>
                <a:gd name="T47" fmla="*/ 86 h 320"/>
                <a:gd name="T48" fmla="*/ 170 w 320"/>
                <a:gd name="T49" fmla="*/ 54 h 320"/>
                <a:gd name="T50" fmla="*/ 266 w 320"/>
                <a:gd name="T51" fmla="*/ 149 h 320"/>
                <a:gd name="T52" fmla="*/ 149 w 320"/>
                <a:gd name="T53" fmla="*/ 149 h 320"/>
                <a:gd name="T54" fmla="*/ 107 w 320"/>
                <a:gd name="T55" fmla="*/ 149 h 320"/>
                <a:gd name="T56" fmla="*/ 149 w 320"/>
                <a:gd name="T57" fmla="*/ 107 h 320"/>
                <a:gd name="T58" fmla="*/ 149 w 320"/>
                <a:gd name="T59" fmla="*/ 149 h 320"/>
                <a:gd name="T60" fmla="*/ 149 w 320"/>
                <a:gd name="T61" fmla="*/ 170 h 320"/>
                <a:gd name="T62" fmla="*/ 149 w 320"/>
                <a:gd name="T63" fmla="*/ 212 h 320"/>
                <a:gd name="T64" fmla="*/ 107 w 320"/>
                <a:gd name="T65" fmla="*/ 170 h 320"/>
                <a:gd name="T66" fmla="*/ 149 w 320"/>
                <a:gd name="T67" fmla="*/ 170 h 320"/>
                <a:gd name="T68" fmla="*/ 170 w 320"/>
                <a:gd name="T69" fmla="*/ 170 h 320"/>
                <a:gd name="T70" fmla="*/ 212 w 320"/>
                <a:gd name="T71" fmla="*/ 170 h 320"/>
                <a:gd name="T72" fmla="*/ 170 w 320"/>
                <a:gd name="T73" fmla="*/ 212 h 320"/>
                <a:gd name="T74" fmla="*/ 170 w 320"/>
                <a:gd name="T75" fmla="*/ 170 h 320"/>
                <a:gd name="T76" fmla="*/ 170 w 320"/>
                <a:gd name="T77" fmla="*/ 149 h 320"/>
                <a:gd name="T78" fmla="*/ 170 w 320"/>
                <a:gd name="T79" fmla="*/ 107 h 320"/>
                <a:gd name="T80" fmla="*/ 212 w 320"/>
                <a:gd name="T81" fmla="*/ 149 h 320"/>
                <a:gd name="T82" fmla="*/ 170 w 320"/>
                <a:gd name="T83" fmla="*/ 149 h 320"/>
                <a:gd name="T84" fmla="*/ 149 w 320"/>
                <a:gd name="T85" fmla="*/ 54 h 320"/>
                <a:gd name="T86" fmla="*/ 149 w 320"/>
                <a:gd name="T87" fmla="*/ 86 h 320"/>
                <a:gd name="T88" fmla="*/ 86 w 320"/>
                <a:gd name="T89" fmla="*/ 149 h 320"/>
                <a:gd name="T90" fmla="*/ 54 w 320"/>
                <a:gd name="T91" fmla="*/ 149 h 320"/>
                <a:gd name="T92" fmla="*/ 149 w 320"/>
                <a:gd name="T93" fmla="*/ 54 h 320"/>
                <a:gd name="T94" fmla="*/ 54 w 320"/>
                <a:gd name="T95" fmla="*/ 170 h 320"/>
                <a:gd name="T96" fmla="*/ 86 w 320"/>
                <a:gd name="T97" fmla="*/ 170 h 320"/>
                <a:gd name="T98" fmla="*/ 149 w 320"/>
                <a:gd name="T99" fmla="*/ 233 h 320"/>
                <a:gd name="T100" fmla="*/ 149 w 320"/>
                <a:gd name="T101" fmla="*/ 266 h 320"/>
                <a:gd name="T102" fmla="*/ 54 w 320"/>
                <a:gd name="T103" fmla="*/ 170 h 320"/>
                <a:gd name="T104" fmla="*/ 170 w 320"/>
                <a:gd name="T105" fmla="*/ 266 h 320"/>
                <a:gd name="T106" fmla="*/ 170 w 320"/>
                <a:gd name="T107" fmla="*/ 233 h 320"/>
                <a:gd name="T108" fmla="*/ 233 w 320"/>
                <a:gd name="T109" fmla="*/ 170 h 320"/>
                <a:gd name="T110" fmla="*/ 266 w 320"/>
                <a:gd name="T111" fmla="*/ 170 h 320"/>
                <a:gd name="T112" fmla="*/ 170 w 320"/>
                <a:gd name="T113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320">
                  <a:moveTo>
                    <a:pt x="309" y="149"/>
                  </a:moveTo>
                  <a:cubicBezTo>
                    <a:pt x="287" y="149"/>
                    <a:pt x="287" y="149"/>
                    <a:pt x="287" y="149"/>
                  </a:cubicBezTo>
                  <a:cubicBezTo>
                    <a:pt x="282" y="87"/>
                    <a:pt x="232" y="37"/>
                    <a:pt x="170" y="32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4"/>
                    <a:pt x="166" y="0"/>
                    <a:pt x="160" y="0"/>
                  </a:cubicBezTo>
                  <a:cubicBezTo>
                    <a:pt x="154" y="0"/>
                    <a:pt x="149" y="4"/>
                    <a:pt x="149" y="10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87" y="37"/>
                    <a:pt x="37" y="87"/>
                    <a:pt x="32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4" y="149"/>
                    <a:pt x="0" y="154"/>
                    <a:pt x="0" y="160"/>
                  </a:cubicBezTo>
                  <a:cubicBezTo>
                    <a:pt x="0" y="166"/>
                    <a:pt x="4" y="170"/>
                    <a:pt x="10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7" y="232"/>
                    <a:pt x="87" y="282"/>
                    <a:pt x="149" y="287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15"/>
                    <a:pt x="154" y="320"/>
                    <a:pt x="160" y="320"/>
                  </a:cubicBezTo>
                  <a:cubicBezTo>
                    <a:pt x="166" y="320"/>
                    <a:pt x="170" y="315"/>
                    <a:pt x="170" y="309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232" y="282"/>
                    <a:pt x="282" y="232"/>
                    <a:pt x="287" y="170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15" y="170"/>
                    <a:pt x="320" y="166"/>
                    <a:pt x="320" y="160"/>
                  </a:cubicBezTo>
                  <a:cubicBezTo>
                    <a:pt x="320" y="154"/>
                    <a:pt x="315" y="149"/>
                    <a:pt x="309" y="149"/>
                  </a:cubicBezTo>
                  <a:close/>
                  <a:moveTo>
                    <a:pt x="266" y="149"/>
                  </a:moveTo>
                  <a:cubicBezTo>
                    <a:pt x="233" y="149"/>
                    <a:pt x="233" y="149"/>
                    <a:pt x="233" y="149"/>
                  </a:cubicBezTo>
                  <a:cubicBezTo>
                    <a:pt x="229" y="116"/>
                    <a:pt x="203" y="91"/>
                    <a:pt x="170" y="86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221" y="59"/>
                    <a:pt x="261" y="99"/>
                    <a:pt x="266" y="149"/>
                  </a:cubicBezTo>
                  <a:close/>
                  <a:moveTo>
                    <a:pt x="149" y="149"/>
                  </a:moveTo>
                  <a:cubicBezTo>
                    <a:pt x="107" y="149"/>
                    <a:pt x="107" y="149"/>
                    <a:pt x="107" y="149"/>
                  </a:cubicBezTo>
                  <a:cubicBezTo>
                    <a:pt x="112" y="128"/>
                    <a:pt x="128" y="112"/>
                    <a:pt x="149" y="107"/>
                  </a:cubicBezTo>
                  <a:lnTo>
                    <a:pt x="149" y="149"/>
                  </a:lnTo>
                  <a:close/>
                  <a:moveTo>
                    <a:pt x="149" y="170"/>
                  </a:moveTo>
                  <a:cubicBezTo>
                    <a:pt x="149" y="212"/>
                    <a:pt x="149" y="212"/>
                    <a:pt x="149" y="212"/>
                  </a:cubicBezTo>
                  <a:cubicBezTo>
                    <a:pt x="128" y="208"/>
                    <a:pt x="112" y="191"/>
                    <a:pt x="107" y="170"/>
                  </a:cubicBezTo>
                  <a:lnTo>
                    <a:pt x="149" y="170"/>
                  </a:lnTo>
                  <a:close/>
                  <a:moveTo>
                    <a:pt x="170" y="170"/>
                  </a:moveTo>
                  <a:cubicBezTo>
                    <a:pt x="212" y="170"/>
                    <a:pt x="212" y="170"/>
                    <a:pt x="212" y="170"/>
                  </a:cubicBezTo>
                  <a:cubicBezTo>
                    <a:pt x="208" y="191"/>
                    <a:pt x="191" y="208"/>
                    <a:pt x="170" y="212"/>
                  </a:cubicBezTo>
                  <a:lnTo>
                    <a:pt x="170" y="170"/>
                  </a:lnTo>
                  <a:close/>
                  <a:moveTo>
                    <a:pt x="170" y="149"/>
                  </a:moveTo>
                  <a:cubicBezTo>
                    <a:pt x="170" y="107"/>
                    <a:pt x="170" y="107"/>
                    <a:pt x="170" y="107"/>
                  </a:cubicBezTo>
                  <a:cubicBezTo>
                    <a:pt x="191" y="112"/>
                    <a:pt x="208" y="128"/>
                    <a:pt x="212" y="149"/>
                  </a:cubicBezTo>
                  <a:lnTo>
                    <a:pt x="170" y="149"/>
                  </a:lnTo>
                  <a:close/>
                  <a:moveTo>
                    <a:pt x="149" y="54"/>
                  </a:moveTo>
                  <a:cubicBezTo>
                    <a:pt x="149" y="86"/>
                    <a:pt x="149" y="86"/>
                    <a:pt x="149" y="86"/>
                  </a:cubicBezTo>
                  <a:cubicBezTo>
                    <a:pt x="116" y="91"/>
                    <a:pt x="91" y="116"/>
                    <a:pt x="86" y="149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9" y="99"/>
                    <a:pt x="99" y="59"/>
                    <a:pt x="149" y="54"/>
                  </a:cubicBezTo>
                  <a:close/>
                  <a:moveTo>
                    <a:pt x="54" y="170"/>
                  </a:moveTo>
                  <a:cubicBezTo>
                    <a:pt x="86" y="170"/>
                    <a:pt x="86" y="170"/>
                    <a:pt x="86" y="170"/>
                  </a:cubicBezTo>
                  <a:cubicBezTo>
                    <a:pt x="91" y="203"/>
                    <a:pt x="116" y="229"/>
                    <a:pt x="149" y="233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99" y="261"/>
                    <a:pt x="59" y="221"/>
                    <a:pt x="54" y="170"/>
                  </a:cubicBezTo>
                  <a:close/>
                  <a:moveTo>
                    <a:pt x="170" y="266"/>
                  </a:moveTo>
                  <a:cubicBezTo>
                    <a:pt x="170" y="233"/>
                    <a:pt x="170" y="233"/>
                    <a:pt x="170" y="233"/>
                  </a:cubicBezTo>
                  <a:cubicBezTo>
                    <a:pt x="203" y="229"/>
                    <a:pt x="229" y="203"/>
                    <a:pt x="233" y="170"/>
                  </a:cubicBezTo>
                  <a:cubicBezTo>
                    <a:pt x="266" y="170"/>
                    <a:pt x="266" y="170"/>
                    <a:pt x="266" y="170"/>
                  </a:cubicBezTo>
                  <a:cubicBezTo>
                    <a:pt x="261" y="221"/>
                    <a:pt x="221" y="261"/>
                    <a:pt x="17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434"/>
            <p:cNvSpPr>
              <a:spLocks noEditPoints="1"/>
            </p:cNvSpPr>
            <p:nvPr/>
          </p:nvSpPr>
          <p:spPr bwMode="auto">
            <a:xfrm>
              <a:off x="3505" y="1546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5" name="Group 749"/>
          <p:cNvGrpSpPr>
            <a:grpSpLocks noChangeAspect="1"/>
          </p:cNvGrpSpPr>
          <p:nvPr/>
        </p:nvGrpSpPr>
        <p:grpSpPr bwMode="auto">
          <a:xfrm>
            <a:off x="1868554" y="4066850"/>
            <a:ext cx="324000" cy="324000"/>
            <a:chOff x="3520" y="2686"/>
            <a:chExt cx="340" cy="340"/>
          </a:xfrm>
          <a:solidFill>
            <a:schemeClr val="bg1"/>
          </a:solidFill>
        </p:grpSpPr>
        <p:sp>
          <p:nvSpPr>
            <p:cNvPr id="26" name="Freeform 750"/>
            <p:cNvSpPr>
              <a:spLocks noEditPoints="1"/>
            </p:cNvSpPr>
            <p:nvPr/>
          </p:nvSpPr>
          <p:spPr bwMode="auto">
            <a:xfrm>
              <a:off x="3520" y="268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51"/>
            <p:cNvSpPr>
              <a:spLocks/>
            </p:cNvSpPr>
            <p:nvPr/>
          </p:nvSpPr>
          <p:spPr bwMode="auto">
            <a:xfrm>
              <a:off x="3582" y="2789"/>
              <a:ext cx="144" cy="137"/>
            </a:xfrm>
            <a:custGeom>
              <a:avLst/>
              <a:gdLst>
                <a:gd name="T0" fmla="*/ 209 w 216"/>
                <a:gd name="T1" fmla="*/ 187 h 207"/>
                <a:gd name="T2" fmla="*/ 171 w 216"/>
                <a:gd name="T3" fmla="*/ 179 h 207"/>
                <a:gd name="T4" fmla="*/ 156 w 216"/>
                <a:gd name="T5" fmla="*/ 177 h 207"/>
                <a:gd name="T6" fmla="*/ 145 w 216"/>
                <a:gd name="T7" fmla="*/ 147 h 207"/>
                <a:gd name="T8" fmla="*/ 167 w 216"/>
                <a:gd name="T9" fmla="*/ 96 h 207"/>
                <a:gd name="T10" fmla="*/ 157 w 216"/>
                <a:gd name="T11" fmla="*/ 22 h 207"/>
                <a:gd name="T12" fmla="*/ 108 w 216"/>
                <a:gd name="T13" fmla="*/ 0 h 207"/>
                <a:gd name="T14" fmla="*/ 59 w 216"/>
                <a:gd name="T15" fmla="*/ 22 h 207"/>
                <a:gd name="T16" fmla="*/ 50 w 216"/>
                <a:gd name="T17" fmla="*/ 96 h 207"/>
                <a:gd name="T18" fmla="*/ 72 w 216"/>
                <a:gd name="T19" fmla="*/ 147 h 207"/>
                <a:gd name="T20" fmla="*/ 61 w 216"/>
                <a:gd name="T21" fmla="*/ 177 h 207"/>
                <a:gd name="T22" fmla="*/ 45 w 216"/>
                <a:gd name="T23" fmla="*/ 179 h 207"/>
                <a:gd name="T24" fmla="*/ 8 w 216"/>
                <a:gd name="T25" fmla="*/ 187 h 207"/>
                <a:gd name="T26" fmla="*/ 3 w 216"/>
                <a:gd name="T27" fmla="*/ 201 h 207"/>
                <a:gd name="T28" fmla="*/ 12 w 216"/>
                <a:gd name="T29" fmla="*/ 207 h 207"/>
                <a:gd name="T30" fmla="*/ 17 w 216"/>
                <a:gd name="T31" fmla="*/ 206 h 207"/>
                <a:gd name="T32" fmla="*/ 46 w 216"/>
                <a:gd name="T33" fmla="*/ 200 h 207"/>
                <a:gd name="T34" fmla="*/ 71 w 216"/>
                <a:gd name="T35" fmla="*/ 195 h 207"/>
                <a:gd name="T36" fmla="*/ 91 w 216"/>
                <a:gd name="T37" fmla="*/ 162 h 207"/>
                <a:gd name="T38" fmla="*/ 90 w 216"/>
                <a:gd name="T39" fmla="*/ 135 h 207"/>
                <a:gd name="T40" fmla="*/ 71 w 216"/>
                <a:gd name="T41" fmla="*/ 91 h 207"/>
                <a:gd name="T42" fmla="*/ 76 w 216"/>
                <a:gd name="T43" fmla="*/ 36 h 207"/>
                <a:gd name="T44" fmla="*/ 108 w 216"/>
                <a:gd name="T45" fmla="*/ 22 h 207"/>
                <a:gd name="T46" fmla="*/ 108 w 216"/>
                <a:gd name="T47" fmla="*/ 21 h 207"/>
                <a:gd name="T48" fmla="*/ 109 w 216"/>
                <a:gd name="T49" fmla="*/ 22 h 207"/>
                <a:gd name="T50" fmla="*/ 141 w 216"/>
                <a:gd name="T51" fmla="*/ 36 h 207"/>
                <a:gd name="T52" fmla="*/ 146 w 216"/>
                <a:gd name="T53" fmla="*/ 91 h 207"/>
                <a:gd name="T54" fmla="*/ 127 w 216"/>
                <a:gd name="T55" fmla="*/ 135 h 207"/>
                <a:gd name="T56" fmla="*/ 125 w 216"/>
                <a:gd name="T57" fmla="*/ 162 h 207"/>
                <a:gd name="T58" fmla="*/ 146 w 216"/>
                <a:gd name="T59" fmla="*/ 195 h 207"/>
                <a:gd name="T60" fmla="*/ 170 w 216"/>
                <a:gd name="T61" fmla="*/ 200 h 207"/>
                <a:gd name="T62" fmla="*/ 200 w 216"/>
                <a:gd name="T63" fmla="*/ 206 h 207"/>
                <a:gd name="T64" fmla="*/ 204 w 216"/>
                <a:gd name="T65" fmla="*/ 207 h 207"/>
                <a:gd name="T66" fmla="*/ 214 w 216"/>
                <a:gd name="T67" fmla="*/ 201 h 207"/>
                <a:gd name="T68" fmla="*/ 209 w 216"/>
                <a:gd name="T69" fmla="*/ 18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207">
                  <a:moveTo>
                    <a:pt x="209" y="187"/>
                  </a:moveTo>
                  <a:cubicBezTo>
                    <a:pt x="194" y="180"/>
                    <a:pt x="182" y="180"/>
                    <a:pt x="171" y="179"/>
                  </a:cubicBezTo>
                  <a:cubicBezTo>
                    <a:pt x="165" y="179"/>
                    <a:pt x="159" y="179"/>
                    <a:pt x="156" y="177"/>
                  </a:cubicBezTo>
                  <a:cubicBezTo>
                    <a:pt x="149" y="173"/>
                    <a:pt x="143" y="153"/>
                    <a:pt x="145" y="147"/>
                  </a:cubicBezTo>
                  <a:cubicBezTo>
                    <a:pt x="153" y="134"/>
                    <a:pt x="162" y="114"/>
                    <a:pt x="167" y="96"/>
                  </a:cubicBezTo>
                  <a:cubicBezTo>
                    <a:pt x="174" y="64"/>
                    <a:pt x="171" y="39"/>
                    <a:pt x="157" y="22"/>
                  </a:cubicBezTo>
                  <a:cubicBezTo>
                    <a:pt x="139" y="0"/>
                    <a:pt x="111" y="0"/>
                    <a:pt x="108" y="0"/>
                  </a:cubicBezTo>
                  <a:cubicBezTo>
                    <a:pt x="106" y="0"/>
                    <a:pt x="77" y="0"/>
                    <a:pt x="59" y="22"/>
                  </a:cubicBezTo>
                  <a:cubicBezTo>
                    <a:pt x="45" y="39"/>
                    <a:pt x="42" y="64"/>
                    <a:pt x="50" y="96"/>
                  </a:cubicBezTo>
                  <a:cubicBezTo>
                    <a:pt x="54" y="114"/>
                    <a:pt x="63" y="134"/>
                    <a:pt x="72" y="147"/>
                  </a:cubicBezTo>
                  <a:cubicBezTo>
                    <a:pt x="73" y="153"/>
                    <a:pt x="67" y="173"/>
                    <a:pt x="61" y="177"/>
                  </a:cubicBezTo>
                  <a:cubicBezTo>
                    <a:pt x="57" y="179"/>
                    <a:pt x="52" y="179"/>
                    <a:pt x="45" y="179"/>
                  </a:cubicBezTo>
                  <a:cubicBezTo>
                    <a:pt x="35" y="180"/>
                    <a:pt x="22" y="180"/>
                    <a:pt x="8" y="187"/>
                  </a:cubicBezTo>
                  <a:cubicBezTo>
                    <a:pt x="2" y="189"/>
                    <a:pt x="0" y="196"/>
                    <a:pt x="3" y="201"/>
                  </a:cubicBezTo>
                  <a:cubicBezTo>
                    <a:pt x="4" y="205"/>
                    <a:pt x="8" y="207"/>
                    <a:pt x="12" y="207"/>
                  </a:cubicBezTo>
                  <a:cubicBezTo>
                    <a:pt x="14" y="207"/>
                    <a:pt x="15" y="207"/>
                    <a:pt x="17" y="206"/>
                  </a:cubicBezTo>
                  <a:cubicBezTo>
                    <a:pt x="28" y="201"/>
                    <a:pt x="37" y="201"/>
                    <a:pt x="46" y="200"/>
                  </a:cubicBezTo>
                  <a:cubicBezTo>
                    <a:pt x="55" y="200"/>
                    <a:pt x="63" y="200"/>
                    <a:pt x="71" y="195"/>
                  </a:cubicBezTo>
                  <a:cubicBezTo>
                    <a:pt x="85" y="188"/>
                    <a:pt x="90" y="168"/>
                    <a:pt x="91" y="162"/>
                  </a:cubicBezTo>
                  <a:cubicBezTo>
                    <a:pt x="93" y="153"/>
                    <a:pt x="95" y="142"/>
                    <a:pt x="90" y="135"/>
                  </a:cubicBezTo>
                  <a:cubicBezTo>
                    <a:pt x="82" y="125"/>
                    <a:pt x="74" y="106"/>
                    <a:pt x="71" y="91"/>
                  </a:cubicBezTo>
                  <a:cubicBezTo>
                    <a:pt x="65" y="66"/>
                    <a:pt x="66" y="47"/>
                    <a:pt x="76" y="36"/>
                  </a:cubicBezTo>
                  <a:cubicBezTo>
                    <a:pt x="87" y="21"/>
                    <a:pt x="108" y="22"/>
                    <a:pt x="108" y="22"/>
                  </a:cubicBezTo>
                  <a:cubicBezTo>
                    <a:pt x="108" y="22"/>
                    <a:pt x="108" y="21"/>
                    <a:pt x="108" y="21"/>
                  </a:cubicBezTo>
                  <a:cubicBezTo>
                    <a:pt x="108" y="21"/>
                    <a:pt x="108" y="22"/>
                    <a:pt x="109" y="22"/>
                  </a:cubicBezTo>
                  <a:cubicBezTo>
                    <a:pt x="109" y="22"/>
                    <a:pt x="129" y="21"/>
                    <a:pt x="141" y="36"/>
                  </a:cubicBezTo>
                  <a:cubicBezTo>
                    <a:pt x="150" y="47"/>
                    <a:pt x="152" y="66"/>
                    <a:pt x="146" y="91"/>
                  </a:cubicBezTo>
                  <a:cubicBezTo>
                    <a:pt x="142" y="106"/>
                    <a:pt x="134" y="125"/>
                    <a:pt x="127" y="135"/>
                  </a:cubicBezTo>
                  <a:cubicBezTo>
                    <a:pt x="122" y="142"/>
                    <a:pt x="123" y="153"/>
                    <a:pt x="125" y="162"/>
                  </a:cubicBezTo>
                  <a:cubicBezTo>
                    <a:pt x="126" y="168"/>
                    <a:pt x="132" y="188"/>
                    <a:pt x="146" y="195"/>
                  </a:cubicBezTo>
                  <a:cubicBezTo>
                    <a:pt x="154" y="200"/>
                    <a:pt x="162" y="200"/>
                    <a:pt x="170" y="200"/>
                  </a:cubicBezTo>
                  <a:cubicBezTo>
                    <a:pt x="179" y="201"/>
                    <a:pt x="189" y="201"/>
                    <a:pt x="200" y="206"/>
                  </a:cubicBezTo>
                  <a:cubicBezTo>
                    <a:pt x="201" y="207"/>
                    <a:pt x="203" y="207"/>
                    <a:pt x="204" y="207"/>
                  </a:cubicBezTo>
                  <a:cubicBezTo>
                    <a:pt x="208" y="207"/>
                    <a:pt x="212" y="205"/>
                    <a:pt x="214" y="201"/>
                  </a:cubicBezTo>
                  <a:cubicBezTo>
                    <a:pt x="216" y="196"/>
                    <a:pt x="214" y="189"/>
                    <a:pt x="20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52"/>
            <p:cNvSpPr>
              <a:spLocks/>
            </p:cNvSpPr>
            <p:nvPr/>
          </p:nvSpPr>
          <p:spPr bwMode="auto">
            <a:xfrm>
              <a:off x="3702" y="2802"/>
              <a:ext cx="95" cy="111"/>
            </a:xfrm>
            <a:custGeom>
              <a:avLst/>
              <a:gdLst>
                <a:gd name="T0" fmla="*/ 136 w 143"/>
                <a:gd name="T1" fmla="*/ 147 h 167"/>
                <a:gd name="T2" fmla="*/ 109 w 143"/>
                <a:gd name="T3" fmla="*/ 139 h 167"/>
                <a:gd name="T4" fmla="*/ 95 w 143"/>
                <a:gd name="T5" fmla="*/ 136 h 167"/>
                <a:gd name="T6" fmla="*/ 89 w 143"/>
                <a:gd name="T7" fmla="*/ 118 h 167"/>
                <a:gd name="T8" fmla="*/ 106 w 143"/>
                <a:gd name="T9" fmla="*/ 78 h 167"/>
                <a:gd name="T10" fmla="*/ 99 w 143"/>
                <a:gd name="T11" fmla="*/ 20 h 167"/>
                <a:gd name="T12" fmla="*/ 56 w 143"/>
                <a:gd name="T13" fmla="*/ 1 h 167"/>
                <a:gd name="T14" fmla="*/ 14 w 143"/>
                <a:gd name="T15" fmla="*/ 20 h 167"/>
                <a:gd name="T16" fmla="*/ 6 w 143"/>
                <a:gd name="T17" fmla="*/ 78 h 167"/>
                <a:gd name="T18" fmla="*/ 24 w 143"/>
                <a:gd name="T19" fmla="*/ 118 h 167"/>
                <a:gd name="T20" fmla="*/ 18 w 143"/>
                <a:gd name="T21" fmla="*/ 136 h 167"/>
                <a:gd name="T22" fmla="*/ 16 w 143"/>
                <a:gd name="T23" fmla="*/ 151 h 167"/>
                <a:gd name="T24" fmla="*/ 24 w 143"/>
                <a:gd name="T25" fmla="*/ 155 h 167"/>
                <a:gd name="T26" fmla="*/ 31 w 143"/>
                <a:gd name="T27" fmla="*/ 153 h 167"/>
                <a:gd name="T28" fmla="*/ 41 w 143"/>
                <a:gd name="T29" fmla="*/ 107 h 167"/>
                <a:gd name="T30" fmla="*/ 27 w 143"/>
                <a:gd name="T31" fmla="*/ 73 h 167"/>
                <a:gd name="T32" fmla="*/ 31 w 143"/>
                <a:gd name="T33" fmla="*/ 33 h 167"/>
                <a:gd name="T34" fmla="*/ 56 w 143"/>
                <a:gd name="T35" fmla="*/ 22 h 167"/>
                <a:gd name="T36" fmla="*/ 82 w 143"/>
                <a:gd name="T37" fmla="*/ 33 h 167"/>
                <a:gd name="T38" fmla="*/ 86 w 143"/>
                <a:gd name="T39" fmla="*/ 73 h 167"/>
                <a:gd name="T40" fmla="*/ 71 w 143"/>
                <a:gd name="T41" fmla="*/ 107 h 167"/>
                <a:gd name="T42" fmla="*/ 82 w 143"/>
                <a:gd name="T43" fmla="*/ 153 h 167"/>
                <a:gd name="T44" fmla="*/ 83 w 143"/>
                <a:gd name="T45" fmla="*/ 154 h 167"/>
                <a:gd name="T46" fmla="*/ 106 w 143"/>
                <a:gd name="T47" fmla="*/ 160 h 167"/>
                <a:gd name="T48" fmla="*/ 125 w 143"/>
                <a:gd name="T49" fmla="*/ 165 h 167"/>
                <a:gd name="T50" fmla="*/ 131 w 143"/>
                <a:gd name="T51" fmla="*/ 167 h 167"/>
                <a:gd name="T52" fmla="*/ 140 w 143"/>
                <a:gd name="T53" fmla="*/ 162 h 167"/>
                <a:gd name="T54" fmla="*/ 136 w 143"/>
                <a:gd name="T55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167">
                  <a:moveTo>
                    <a:pt x="136" y="147"/>
                  </a:moveTo>
                  <a:cubicBezTo>
                    <a:pt x="128" y="142"/>
                    <a:pt x="118" y="140"/>
                    <a:pt x="109" y="139"/>
                  </a:cubicBezTo>
                  <a:cubicBezTo>
                    <a:pt x="104" y="138"/>
                    <a:pt x="98" y="137"/>
                    <a:pt x="95" y="136"/>
                  </a:cubicBezTo>
                  <a:cubicBezTo>
                    <a:pt x="89" y="131"/>
                    <a:pt x="88" y="121"/>
                    <a:pt x="89" y="118"/>
                  </a:cubicBezTo>
                  <a:cubicBezTo>
                    <a:pt x="96" y="109"/>
                    <a:pt x="103" y="93"/>
                    <a:pt x="106" y="78"/>
                  </a:cubicBezTo>
                  <a:cubicBezTo>
                    <a:pt x="112" y="53"/>
                    <a:pt x="110" y="34"/>
                    <a:pt x="99" y="20"/>
                  </a:cubicBezTo>
                  <a:cubicBezTo>
                    <a:pt x="83" y="0"/>
                    <a:pt x="58" y="1"/>
                    <a:pt x="56" y="1"/>
                  </a:cubicBezTo>
                  <a:cubicBezTo>
                    <a:pt x="54" y="1"/>
                    <a:pt x="30" y="0"/>
                    <a:pt x="14" y="20"/>
                  </a:cubicBezTo>
                  <a:cubicBezTo>
                    <a:pt x="3" y="34"/>
                    <a:pt x="0" y="53"/>
                    <a:pt x="6" y="78"/>
                  </a:cubicBezTo>
                  <a:cubicBezTo>
                    <a:pt x="10" y="93"/>
                    <a:pt x="17" y="109"/>
                    <a:pt x="24" y="118"/>
                  </a:cubicBezTo>
                  <a:cubicBezTo>
                    <a:pt x="25" y="121"/>
                    <a:pt x="24" y="132"/>
                    <a:pt x="18" y="136"/>
                  </a:cubicBezTo>
                  <a:cubicBezTo>
                    <a:pt x="13" y="140"/>
                    <a:pt x="12" y="146"/>
                    <a:pt x="16" y="151"/>
                  </a:cubicBezTo>
                  <a:cubicBezTo>
                    <a:pt x="18" y="154"/>
                    <a:pt x="21" y="155"/>
                    <a:pt x="24" y="155"/>
                  </a:cubicBezTo>
                  <a:cubicBezTo>
                    <a:pt x="26" y="155"/>
                    <a:pt x="29" y="155"/>
                    <a:pt x="31" y="153"/>
                  </a:cubicBezTo>
                  <a:cubicBezTo>
                    <a:pt x="45" y="142"/>
                    <a:pt x="49" y="118"/>
                    <a:pt x="41" y="107"/>
                  </a:cubicBezTo>
                  <a:cubicBezTo>
                    <a:pt x="36" y="99"/>
                    <a:pt x="30" y="85"/>
                    <a:pt x="27" y="73"/>
                  </a:cubicBezTo>
                  <a:cubicBezTo>
                    <a:pt x="23" y="55"/>
                    <a:pt x="24" y="42"/>
                    <a:pt x="31" y="33"/>
                  </a:cubicBezTo>
                  <a:cubicBezTo>
                    <a:pt x="39" y="22"/>
                    <a:pt x="55" y="22"/>
                    <a:pt x="56" y="22"/>
                  </a:cubicBezTo>
                  <a:cubicBezTo>
                    <a:pt x="58" y="22"/>
                    <a:pt x="73" y="22"/>
                    <a:pt x="82" y="33"/>
                  </a:cubicBezTo>
                  <a:cubicBezTo>
                    <a:pt x="89" y="42"/>
                    <a:pt x="90" y="55"/>
                    <a:pt x="86" y="73"/>
                  </a:cubicBezTo>
                  <a:cubicBezTo>
                    <a:pt x="83" y="85"/>
                    <a:pt x="77" y="99"/>
                    <a:pt x="71" y="107"/>
                  </a:cubicBezTo>
                  <a:cubicBezTo>
                    <a:pt x="63" y="118"/>
                    <a:pt x="67" y="142"/>
                    <a:pt x="82" y="153"/>
                  </a:cubicBezTo>
                  <a:cubicBezTo>
                    <a:pt x="82" y="153"/>
                    <a:pt x="83" y="154"/>
                    <a:pt x="83" y="154"/>
                  </a:cubicBezTo>
                  <a:cubicBezTo>
                    <a:pt x="90" y="158"/>
                    <a:pt x="98" y="159"/>
                    <a:pt x="106" y="160"/>
                  </a:cubicBezTo>
                  <a:cubicBezTo>
                    <a:pt x="113" y="161"/>
                    <a:pt x="121" y="162"/>
                    <a:pt x="125" y="165"/>
                  </a:cubicBezTo>
                  <a:cubicBezTo>
                    <a:pt x="127" y="166"/>
                    <a:pt x="129" y="167"/>
                    <a:pt x="131" y="167"/>
                  </a:cubicBezTo>
                  <a:cubicBezTo>
                    <a:pt x="134" y="167"/>
                    <a:pt x="138" y="165"/>
                    <a:pt x="140" y="162"/>
                  </a:cubicBezTo>
                  <a:cubicBezTo>
                    <a:pt x="143" y="157"/>
                    <a:pt x="141" y="150"/>
                    <a:pt x="136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991"/>
          <p:cNvGrpSpPr>
            <a:grpSpLocks noChangeAspect="1"/>
          </p:cNvGrpSpPr>
          <p:nvPr/>
        </p:nvGrpSpPr>
        <p:grpSpPr bwMode="auto">
          <a:xfrm>
            <a:off x="1868554" y="2463615"/>
            <a:ext cx="324000" cy="323046"/>
            <a:chOff x="5285" y="4317"/>
            <a:chExt cx="341" cy="340"/>
          </a:xfrm>
          <a:solidFill>
            <a:schemeClr val="bg1"/>
          </a:solidFill>
        </p:grpSpPr>
        <p:sp>
          <p:nvSpPr>
            <p:cNvPr id="30" name="Freeform 992"/>
            <p:cNvSpPr>
              <a:spLocks noEditPoints="1"/>
            </p:cNvSpPr>
            <p:nvPr/>
          </p:nvSpPr>
          <p:spPr bwMode="auto">
            <a:xfrm>
              <a:off x="5285" y="4317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993"/>
            <p:cNvSpPr>
              <a:spLocks noEditPoints="1"/>
            </p:cNvSpPr>
            <p:nvPr/>
          </p:nvSpPr>
          <p:spPr bwMode="auto">
            <a:xfrm>
              <a:off x="5349" y="4381"/>
              <a:ext cx="213" cy="212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160 w 320"/>
                <a:gd name="T11" fmla="*/ 298 h 320"/>
                <a:gd name="T12" fmla="*/ 21 w 320"/>
                <a:gd name="T13" fmla="*/ 160 h 320"/>
                <a:gd name="T14" fmla="*/ 160 w 320"/>
                <a:gd name="T15" fmla="*/ 21 h 320"/>
                <a:gd name="T16" fmla="*/ 298 w 320"/>
                <a:gd name="T17" fmla="*/ 160 h 320"/>
                <a:gd name="T18" fmla="*/ 160 w 320"/>
                <a:gd name="T19" fmla="*/ 298 h 320"/>
                <a:gd name="T20" fmla="*/ 210 w 320"/>
                <a:gd name="T21" fmla="*/ 120 h 320"/>
                <a:gd name="T22" fmla="*/ 210 w 320"/>
                <a:gd name="T23" fmla="*/ 135 h 320"/>
                <a:gd name="T24" fmla="*/ 167 w 320"/>
                <a:gd name="T25" fmla="*/ 178 h 320"/>
                <a:gd name="T26" fmla="*/ 160 w 320"/>
                <a:gd name="T27" fmla="*/ 181 h 320"/>
                <a:gd name="T28" fmla="*/ 152 w 320"/>
                <a:gd name="T29" fmla="*/ 178 h 320"/>
                <a:gd name="T30" fmla="*/ 77 w 320"/>
                <a:gd name="T31" fmla="*/ 103 h 320"/>
                <a:gd name="T32" fmla="*/ 77 w 320"/>
                <a:gd name="T33" fmla="*/ 88 h 320"/>
                <a:gd name="T34" fmla="*/ 93 w 320"/>
                <a:gd name="T35" fmla="*/ 88 h 320"/>
                <a:gd name="T36" fmla="*/ 160 w 320"/>
                <a:gd name="T37" fmla="*/ 155 h 320"/>
                <a:gd name="T38" fmla="*/ 195 w 320"/>
                <a:gd name="T39" fmla="*/ 120 h 320"/>
                <a:gd name="T40" fmla="*/ 210 w 320"/>
                <a:gd name="T41" fmla="*/ 120 h 320"/>
                <a:gd name="T42" fmla="*/ 149 w 320"/>
                <a:gd name="T43" fmla="*/ 64 h 320"/>
                <a:gd name="T44" fmla="*/ 149 w 320"/>
                <a:gd name="T45" fmla="*/ 53 h 320"/>
                <a:gd name="T46" fmla="*/ 160 w 320"/>
                <a:gd name="T47" fmla="*/ 42 h 320"/>
                <a:gd name="T48" fmla="*/ 170 w 320"/>
                <a:gd name="T49" fmla="*/ 53 h 320"/>
                <a:gd name="T50" fmla="*/ 170 w 320"/>
                <a:gd name="T51" fmla="*/ 64 h 320"/>
                <a:gd name="T52" fmla="*/ 160 w 320"/>
                <a:gd name="T53" fmla="*/ 74 h 320"/>
                <a:gd name="T54" fmla="*/ 149 w 320"/>
                <a:gd name="T55" fmla="*/ 64 h 320"/>
                <a:gd name="T56" fmla="*/ 170 w 320"/>
                <a:gd name="T57" fmla="*/ 256 h 320"/>
                <a:gd name="T58" fmla="*/ 170 w 320"/>
                <a:gd name="T59" fmla="*/ 266 h 320"/>
                <a:gd name="T60" fmla="*/ 160 w 320"/>
                <a:gd name="T61" fmla="*/ 277 h 320"/>
                <a:gd name="T62" fmla="*/ 149 w 320"/>
                <a:gd name="T63" fmla="*/ 266 h 320"/>
                <a:gd name="T64" fmla="*/ 149 w 320"/>
                <a:gd name="T65" fmla="*/ 256 h 320"/>
                <a:gd name="T66" fmla="*/ 160 w 320"/>
                <a:gd name="T67" fmla="*/ 245 h 320"/>
                <a:gd name="T68" fmla="*/ 170 w 320"/>
                <a:gd name="T69" fmla="*/ 256 h 320"/>
                <a:gd name="T70" fmla="*/ 277 w 320"/>
                <a:gd name="T71" fmla="*/ 160 h 320"/>
                <a:gd name="T72" fmla="*/ 266 w 320"/>
                <a:gd name="T73" fmla="*/ 170 h 320"/>
                <a:gd name="T74" fmla="*/ 256 w 320"/>
                <a:gd name="T75" fmla="*/ 170 h 320"/>
                <a:gd name="T76" fmla="*/ 245 w 320"/>
                <a:gd name="T77" fmla="*/ 160 h 320"/>
                <a:gd name="T78" fmla="*/ 256 w 320"/>
                <a:gd name="T79" fmla="*/ 149 h 320"/>
                <a:gd name="T80" fmla="*/ 266 w 320"/>
                <a:gd name="T81" fmla="*/ 149 h 320"/>
                <a:gd name="T82" fmla="*/ 277 w 320"/>
                <a:gd name="T83" fmla="*/ 160 h 320"/>
                <a:gd name="T84" fmla="*/ 74 w 320"/>
                <a:gd name="T85" fmla="*/ 160 h 320"/>
                <a:gd name="T86" fmla="*/ 64 w 320"/>
                <a:gd name="T87" fmla="*/ 170 h 320"/>
                <a:gd name="T88" fmla="*/ 53 w 320"/>
                <a:gd name="T89" fmla="*/ 170 h 320"/>
                <a:gd name="T90" fmla="*/ 42 w 320"/>
                <a:gd name="T91" fmla="*/ 160 h 320"/>
                <a:gd name="T92" fmla="*/ 53 w 320"/>
                <a:gd name="T93" fmla="*/ 149 h 320"/>
                <a:gd name="T94" fmla="*/ 64 w 320"/>
                <a:gd name="T95" fmla="*/ 149 h 320"/>
                <a:gd name="T96" fmla="*/ 74 w 320"/>
                <a:gd name="T97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1" y="0"/>
                    <a:pt x="0" y="71"/>
                    <a:pt x="0" y="160"/>
                  </a:cubicBezTo>
                  <a:cubicBezTo>
                    <a:pt x="0" y="248"/>
                    <a:pt x="71" y="320"/>
                    <a:pt x="160" y="320"/>
                  </a:cubicBezTo>
                  <a:cubicBezTo>
                    <a:pt x="248" y="320"/>
                    <a:pt x="320" y="248"/>
                    <a:pt x="320" y="160"/>
                  </a:cubicBezTo>
                  <a:cubicBezTo>
                    <a:pt x="320" y="71"/>
                    <a:pt x="248" y="0"/>
                    <a:pt x="160" y="0"/>
                  </a:cubicBezTo>
                  <a:close/>
                  <a:moveTo>
                    <a:pt x="160" y="298"/>
                  </a:moveTo>
                  <a:cubicBezTo>
                    <a:pt x="83" y="298"/>
                    <a:pt x="21" y="236"/>
                    <a:pt x="21" y="160"/>
                  </a:cubicBezTo>
                  <a:cubicBezTo>
                    <a:pt x="21" y="83"/>
                    <a:pt x="83" y="21"/>
                    <a:pt x="160" y="21"/>
                  </a:cubicBezTo>
                  <a:cubicBezTo>
                    <a:pt x="236" y="21"/>
                    <a:pt x="298" y="83"/>
                    <a:pt x="298" y="160"/>
                  </a:cubicBezTo>
                  <a:cubicBezTo>
                    <a:pt x="298" y="236"/>
                    <a:pt x="236" y="298"/>
                    <a:pt x="160" y="298"/>
                  </a:cubicBezTo>
                  <a:close/>
                  <a:moveTo>
                    <a:pt x="210" y="120"/>
                  </a:moveTo>
                  <a:cubicBezTo>
                    <a:pt x="214" y="124"/>
                    <a:pt x="214" y="131"/>
                    <a:pt x="210" y="135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65" y="180"/>
                    <a:pt x="162" y="181"/>
                    <a:pt x="160" y="181"/>
                  </a:cubicBezTo>
                  <a:cubicBezTo>
                    <a:pt x="157" y="181"/>
                    <a:pt x="154" y="180"/>
                    <a:pt x="152" y="178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3" y="99"/>
                    <a:pt x="73" y="92"/>
                    <a:pt x="77" y="88"/>
                  </a:cubicBezTo>
                  <a:cubicBezTo>
                    <a:pt x="82" y="84"/>
                    <a:pt x="88" y="84"/>
                    <a:pt x="93" y="88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9" y="116"/>
                    <a:pt x="206" y="116"/>
                    <a:pt x="210" y="120"/>
                  </a:cubicBezTo>
                  <a:close/>
                  <a:moveTo>
                    <a:pt x="149" y="64"/>
                  </a:moveTo>
                  <a:cubicBezTo>
                    <a:pt x="149" y="53"/>
                    <a:pt x="149" y="53"/>
                    <a:pt x="149" y="53"/>
                  </a:cubicBezTo>
                  <a:cubicBezTo>
                    <a:pt x="149" y="47"/>
                    <a:pt x="154" y="42"/>
                    <a:pt x="160" y="42"/>
                  </a:cubicBezTo>
                  <a:cubicBezTo>
                    <a:pt x="166" y="42"/>
                    <a:pt x="170" y="47"/>
                    <a:pt x="170" y="53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0" y="70"/>
                    <a:pt x="166" y="74"/>
                    <a:pt x="160" y="74"/>
                  </a:cubicBezTo>
                  <a:cubicBezTo>
                    <a:pt x="154" y="74"/>
                    <a:pt x="149" y="70"/>
                    <a:pt x="149" y="64"/>
                  </a:cubicBezTo>
                  <a:close/>
                  <a:moveTo>
                    <a:pt x="170" y="256"/>
                  </a:moveTo>
                  <a:cubicBezTo>
                    <a:pt x="170" y="266"/>
                    <a:pt x="170" y="266"/>
                    <a:pt x="170" y="266"/>
                  </a:cubicBezTo>
                  <a:cubicBezTo>
                    <a:pt x="170" y="272"/>
                    <a:pt x="166" y="277"/>
                    <a:pt x="160" y="277"/>
                  </a:cubicBezTo>
                  <a:cubicBezTo>
                    <a:pt x="154" y="277"/>
                    <a:pt x="149" y="272"/>
                    <a:pt x="149" y="266"/>
                  </a:cubicBezTo>
                  <a:cubicBezTo>
                    <a:pt x="149" y="256"/>
                    <a:pt x="149" y="256"/>
                    <a:pt x="149" y="256"/>
                  </a:cubicBezTo>
                  <a:cubicBezTo>
                    <a:pt x="149" y="250"/>
                    <a:pt x="154" y="245"/>
                    <a:pt x="160" y="245"/>
                  </a:cubicBezTo>
                  <a:cubicBezTo>
                    <a:pt x="166" y="245"/>
                    <a:pt x="170" y="250"/>
                    <a:pt x="170" y="256"/>
                  </a:cubicBezTo>
                  <a:close/>
                  <a:moveTo>
                    <a:pt x="277" y="160"/>
                  </a:moveTo>
                  <a:cubicBezTo>
                    <a:pt x="277" y="166"/>
                    <a:pt x="272" y="170"/>
                    <a:pt x="26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0" y="170"/>
                    <a:pt x="245" y="166"/>
                    <a:pt x="245" y="160"/>
                  </a:cubicBezTo>
                  <a:cubicBezTo>
                    <a:pt x="245" y="154"/>
                    <a:pt x="250" y="149"/>
                    <a:pt x="256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2" y="149"/>
                    <a:pt x="277" y="154"/>
                    <a:pt x="277" y="160"/>
                  </a:cubicBezTo>
                  <a:close/>
                  <a:moveTo>
                    <a:pt x="74" y="160"/>
                  </a:moveTo>
                  <a:cubicBezTo>
                    <a:pt x="74" y="166"/>
                    <a:pt x="70" y="170"/>
                    <a:pt x="64" y="170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47" y="170"/>
                    <a:pt x="42" y="166"/>
                    <a:pt x="42" y="160"/>
                  </a:cubicBezTo>
                  <a:cubicBezTo>
                    <a:pt x="42" y="154"/>
                    <a:pt x="47" y="149"/>
                    <a:pt x="5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70" y="149"/>
                    <a:pt x="74" y="154"/>
                    <a:pt x="74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7439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WNAMES" val="True"/>
  <p:tag name="MTBTACCENT" val="Accent4"/>
  <p:tag name="PREVIOUSNAME" val="C:\Users\Veronika Galyavina\AppData\Local\Microsoft\Windows\INetCache\Content.Outlook\N1ZIA3UN\20170115_Производительность_общая презентация на сайт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Zr_HWeT8W.QRYDnsOO3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jc3s8kS2y5ShCMi4bJn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AMJlG2TsaVBiGX1Mwz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WdFlpdSpOVrf39cy4p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CTtFhMQ3CPnGj7p.Jl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zJoY4aSZaeUQ3RrUk3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Rugq0tR9akTNmKmVjV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6Hkbz2Theb6Y2F43jAh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w0ZHMASneNM4.AwNUDH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yPZtBfRX6OidKVU.fV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_ISik0SemQOF9vQRVa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bclB.GRGyGkABZh.8ob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qYfvJlTwKPKFmmqXNPZ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p6mAT1QjetTsFlk90s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p4fCWiSi.dZLn8IK1OH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Ev9rK.TB2ct5RaP_tFR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xfIbuRSDeImjzHxtfD6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c7M8FyQFGzAePQmzWVx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i4qZjNTXaqVJrNFsPoe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PwHbzRTwW_Yd1Txeq7R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orApb0T_eBMUIkrT14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Du1CUwRBeeesCK9_4nS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zhRi9LQPC.g3u59MxjB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_bALljRJO79tKjHwA_G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k6ZPQCQCyaHgTsBqHY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5YD_xkQ0qmFHOKKvF2P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Rj6D90QpKhsuL.1WnJ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irm Format - template_Blue">
  <a:themeElements>
    <a:clrScheme name="Custom 45">
      <a:dk1>
        <a:srgbClr val="000000"/>
      </a:dk1>
      <a:lt1>
        <a:srgbClr val="FFFFFF"/>
      </a:lt1>
      <a:dk2>
        <a:srgbClr val="003C86"/>
      </a:dk2>
      <a:lt2>
        <a:srgbClr val="FFFFFF"/>
      </a:lt2>
      <a:accent1>
        <a:srgbClr val="97BCD5"/>
      </a:accent1>
      <a:accent2>
        <a:srgbClr val="416295"/>
      </a:accent2>
      <a:accent3>
        <a:srgbClr val="203277"/>
      </a:accent3>
      <a:accent4>
        <a:srgbClr val="4F4A4D"/>
      </a:accent4>
      <a:accent5>
        <a:srgbClr val="F27F00"/>
      </a:accent5>
      <a:accent6>
        <a:srgbClr val="808080"/>
      </a:accent6>
      <a:hlink>
        <a:srgbClr val="203277"/>
      </a:hlink>
      <a:folHlink>
        <a:srgbClr val="4F4A4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МинЭконом РазвитияРФ_XFE007_16x9.potx" id="{256C4CBA-0AD8-4198-9BAC-3DD917EE9882}" vid="{6E34C410-7D2C-4BB3-AFFF-0EBC45F678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Words>782</Words>
  <Application>Microsoft Office PowerPoint</Application>
  <PresentationFormat>Custom</PresentationFormat>
  <Paragraphs>224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 Pro</vt:lpstr>
      <vt:lpstr>Wingdings</vt:lpstr>
      <vt:lpstr>Firm Format - template_Blue</vt:lpstr>
      <vt:lpstr>think-cell Slide</vt:lpstr>
      <vt:lpstr>Приоритетная программа "Повышение производительности труда и поддержка занятости« в 2018 году</vt:lpstr>
      <vt:lpstr>Конкурентоспособность страны – это набор институтов, политики и факторов, определяющих уровень производительности экономики </vt:lpstr>
      <vt:lpstr>Производительность труда</vt:lpstr>
      <vt:lpstr>Федеральная программа: системный подход к повышению производительности труда</vt:lpstr>
      <vt:lpstr>Поддержка поставщиков и смежников – стандартная практика компаний</vt:lpstr>
      <vt:lpstr>Текущий статус  реализации  программы</vt:lpstr>
      <vt:lpstr>Текущий статус реализации  программы</vt:lpstr>
      <vt:lpstr>Системный подход к повышению производительности труда</vt:lpstr>
      <vt:lpstr>1-ый Окружной форум программы – 29-30 марта</vt:lpstr>
      <vt:lpstr>Время первых!</vt:lpstr>
      <vt:lpstr>Пример реализации   программы по повышению производительности : до и после </vt:lpstr>
      <vt:lpstr>Реализация программы: какие этапы будет проходить пилотное предприятие?</vt:lpstr>
      <vt:lpstr>Тиражирование программы:  как мы будем действовать?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Подключение «Компании А» к федеральному проекту по повышению производительности. Стартовое совещание.</dc:title>
  <dc:creator>Vera Mertsalova</dc:creator>
  <cp:lastModifiedBy>Yulia Urozhaeva</cp:lastModifiedBy>
  <cp:revision>290</cp:revision>
  <cp:lastPrinted>2018-02-26T15:27:32Z</cp:lastPrinted>
  <dcterms:created xsi:type="dcterms:W3CDTF">2017-11-24T15:55:33Z</dcterms:created>
  <dcterms:modified xsi:type="dcterms:W3CDTF">2018-02-27T09:00:13Z</dcterms:modified>
</cp:coreProperties>
</file>